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7" r:id="rId3"/>
    <p:sldId id="278" r:id="rId4"/>
    <p:sldId id="274" r:id="rId5"/>
    <p:sldId id="275" r:id="rId6"/>
    <p:sldId id="263" r:id="rId7"/>
    <p:sldId id="264" r:id="rId8"/>
    <p:sldId id="260" r:id="rId9"/>
    <p:sldId id="261" r:id="rId10"/>
    <p:sldId id="271" r:id="rId11"/>
    <p:sldId id="262" r:id="rId12"/>
    <p:sldId id="265" r:id="rId13"/>
    <p:sldId id="272" r:id="rId14"/>
    <p:sldId id="267" r:id="rId15"/>
    <p:sldId id="273" r:id="rId16"/>
    <p:sldId id="266" r:id="rId17"/>
    <p:sldId id="276" r:id="rId18"/>
    <p:sldId id="269" r:id="rId19"/>
    <p:sldId id="25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97" d="100"/>
          <a:sy n="97" d="100"/>
        </p:scale>
        <p:origin x="1110"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LID4096"/>
        </a:p>
      </c:txPr>
    </c:title>
    <c:autoTitleDeleted val="0"/>
    <c:plotArea>
      <c:layout/>
      <c:pieChart>
        <c:varyColors val="1"/>
        <c:ser>
          <c:idx val="0"/>
          <c:order val="0"/>
          <c:tx>
            <c:strRef>
              <c:f>Sheet1!$B$1</c:f>
              <c:strCache>
                <c:ptCount val="1"/>
                <c:pt idx="0">
                  <c:v>Work during this semester</c:v>
                </c:pt>
              </c:strCache>
            </c:strRef>
          </c:tx>
          <c:dPt>
            <c:idx val="0"/>
            <c:bubble3D val="0"/>
            <c:spPr>
              <a:solidFill>
                <a:schemeClr val="accent5">
                  <a:lumMod val="5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58B3-44A8-8DC7-1C0CEEF2E243}"/>
              </c:ext>
            </c:extLst>
          </c:dPt>
          <c:dPt>
            <c:idx val="1"/>
            <c:bubble3D val="0"/>
            <c:spPr>
              <a:solidFill>
                <a:schemeClr val="accent5">
                  <a:lumMod val="75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58B3-44A8-8DC7-1C0CEEF2E243}"/>
              </c:ext>
            </c:extLst>
          </c:dPt>
          <c:dPt>
            <c:idx val="2"/>
            <c:bubble3D val="0"/>
            <c:spPr>
              <a:solidFill>
                <a:schemeClr val="accent5">
                  <a:lumMod val="60000"/>
                  <a:lumOff val="4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58B3-44A8-8DC7-1C0CEEF2E243}"/>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58B3-44A8-8DC7-1C0CEEF2E243}"/>
              </c:ext>
            </c:extLst>
          </c:dPt>
          <c:dLbls>
            <c:dLbl>
              <c:idx val="0"/>
              <c:layout>
                <c:manualLayout>
                  <c:x val="3.4842970935674573E-2"/>
                  <c:y val="-4.8100784252344993E-17"/>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1BA9CCA6-0F42-4E78-910E-32F4CC661CB9}" type="CATEGORYNAME">
                      <a:rPr lang="en-US" sz="1600" smtClean="0">
                        <a:solidFill>
                          <a:schemeClr val="tx1"/>
                        </a:solidFill>
                      </a:rPr>
                      <a:pPr>
                        <a:defRPr/>
                      </a:pPr>
                      <a:t>[CATEGORY NAME]</a:t>
                    </a:fld>
                    <a:endParaRPr lang="LID4096"/>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LID4096"/>
                </a:p>
              </c:txPr>
              <c:dLblPos val="bestFit"/>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58B3-44A8-8DC7-1C0CEEF2E243}"/>
                </c:ext>
              </c:extLst>
            </c:dLbl>
            <c:dLbl>
              <c:idx val="1"/>
              <c:layout>
                <c:manualLayout>
                  <c:x val="1.7448180192910012E-2"/>
                  <c:y val="4.3428488403214921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EB07333A-27AC-4AF3-9D4E-21723E451306}" type="CATEGORYNAME">
                      <a:rPr lang="en-US" sz="1600" smtClean="0">
                        <a:solidFill>
                          <a:schemeClr val="tx1"/>
                        </a:solidFill>
                      </a:rPr>
                      <a:pPr>
                        <a:defRPr/>
                      </a:pPr>
                      <a:t>[CATEGORY NAME]</a:t>
                    </a:fld>
                    <a:endParaRPr lang="LID4096"/>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LID4096"/>
                </a:p>
              </c:txPr>
              <c:dLblPos val="bestFit"/>
              <c:showLegendKey val="0"/>
              <c:showVal val="0"/>
              <c:showCatName val="1"/>
              <c:showSerName val="0"/>
              <c:showPercent val="1"/>
              <c:showBubbleSize val="0"/>
              <c:extLst>
                <c:ext xmlns:c15="http://schemas.microsoft.com/office/drawing/2012/chart" uri="{CE6537A1-D6FC-4f65-9D91-7224C49458BB}">
                  <c15:layout>
                    <c:manualLayout>
                      <c:w val="0.30945769569796122"/>
                      <c:h val="0.213779833140882"/>
                    </c:manualLayout>
                  </c15:layout>
                  <c15:dlblFieldTable/>
                  <c15:showDataLabelsRange val="0"/>
                </c:ext>
                <c:ext xmlns:c16="http://schemas.microsoft.com/office/drawing/2014/chart" uri="{C3380CC4-5D6E-409C-BE32-E72D297353CC}">
                  <c16:uniqueId val="{00000002-58B3-44A8-8DC7-1C0CEEF2E243}"/>
                </c:ext>
              </c:extLst>
            </c:dLbl>
            <c:dLbl>
              <c:idx val="2"/>
              <c:layout>
                <c:manualLayout>
                  <c:x val="2.2119954962222837E-2"/>
                  <c:y val="6.7982472910246311E-2"/>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accent1"/>
                        </a:solidFill>
                        <a:latin typeface="+mn-lt"/>
                        <a:ea typeface="+mn-ea"/>
                        <a:cs typeface="+mn-cs"/>
                      </a:defRPr>
                    </a:pPr>
                    <a:fld id="{E3E45791-007A-4D97-8AED-A361ED9E3BF9}" type="CATEGORYNAME">
                      <a:rPr lang="en-US" sz="1600" smtClean="0">
                        <a:solidFill>
                          <a:schemeClr val="tx1"/>
                        </a:solidFill>
                      </a:rPr>
                      <a:pPr>
                        <a:defRPr/>
                      </a:pPr>
                      <a:t>[CATEGORY NAME]</a:t>
                    </a:fld>
                    <a:endParaRPr lang="LID4096"/>
                  </a:p>
                </c:rich>
              </c:tx>
              <c:spPr>
                <a:noFill/>
                <a:ln>
                  <a:noFill/>
                </a:ln>
                <a:effectLst/>
              </c:spPr>
              <c:txPr>
                <a:bodyPr rot="0" spcFirstLastPara="1" vertOverflow="ellipsis" vert="horz" wrap="square" lIns="38100" tIns="19050" rIns="38100" bIns="19050" anchor="ctr" anchorCtr="1">
                  <a:noAutofit/>
                </a:bodyPr>
                <a:lstStyle/>
                <a:p>
                  <a:pPr>
                    <a:defRPr sz="1330" b="1" i="0" u="none" strike="noStrike" kern="1200" spc="0" baseline="0">
                      <a:solidFill>
                        <a:schemeClr val="accent3"/>
                      </a:solidFill>
                      <a:latin typeface="+mn-lt"/>
                      <a:ea typeface="+mn-ea"/>
                      <a:cs typeface="+mn-cs"/>
                    </a:defRPr>
                  </a:pPr>
                  <a:endParaRPr lang="LID4096"/>
                </a:p>
              </c:txPr>
              <c:dLblPos val="bestFit"/>
              <c:showLegendKey val="0"/>
              <c:showVal val="0"/>
              <c:showCatName val="1"/>
              <c:showSerName val="0"/>
              <c:showPercent val="1"/>
              <c:showBubbleSize val="0"/>
              <c:extLst>
                <c:ext xmlns:c15="http://schemas.microsoft.com/office/drawing/2012/chart" uri="{CE6537A1-D6FC-4f65-9D91-7224C49458BB}">
                  <c15:layout>
                    <c:manualLayout>
                      <c:w val="0.28698535860562124"/>
                      <c:h val="0.17690010629430525"/>
                    </c:manualLayout>
                  </c15:layout>
                  <c15:dlblFieldTable/>
                  <c15:showDataLabelsRange val="0"/>
                </c:ext>
                <c:ext xmlns:c16="http://schemas.microsoft.com/office/drawing/2014/chart" uri="{C3380CC4-5D6E-409C-BE32-E72D297353CC}">
                  <c16:uniqueId val="{00000003-58B3-44A8-8DC7-1C0CEEF2E243}"/>
                </c:ext>
              </c:extLst>
            </c:dLbl>
            <c:dLbl>
              <c:idx val="3"/>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4"/>
                      </a:solidFill>
                      <a:latin typeface="+mn-lt"/>
                      <a:ea typeface="+mn-ea"/>
                      <a:cs typeface="+mn-cs"/>
                    </a:defRPr>
                  </a:pPr>
                  <a:endParaRPr lang="LID4096"/>
                </a:p>
              </c:txPr>
              <c:dLblPos val="outEnd"/>
              <c:showLegendKey val="0"/>
              <c:showVal val="0"/>
              <c:showCatName val="1"/>
              <c:showSerName val="0"/>
              <c:showPercent val="1"/>
              <c:showBubbleSize val="0"/>
              <c:extLst>
                <c:ext xmlns:c16="http://schemas.microsoft.com/office/drawing/2014/chart" uri="{C3380CC4-5D6E-409C-BE32-E72D297353CC}">
                  <c16:uniqueId val="{00000004-58B3-44A8-8DC7-1C0CEEF2E243}"/>
                </c:ext>
              </c:extLst>
            </c:dLbl>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Sheet1!$A$2:$A$5</c:f>
              <c:strCache>
                <c:ptCount val="3"/>
                <c:pt idx="0">
                  <c:v>Literature review</c:v>
                </c:pt>
                <c:pt idx="1">
                  <c:v>Learn about ROS, Gazebo, PX4</c:v>
                </c:pt>
                <c:pt idx="2">
                  <c:v>System design</c:v>
                </c:pt>
              </c:strCache>
            </c:strRef>
          </c:cat>
          <c:val>
            <c:numRef>
              <c:f>Sheet1!$B$2:$B$5</c:f>
              <c:numCache>
                <c:formatCode>General</c:formatCode>
                <c:ptCount val="4"/>
                <c:pt idx="0">
                  <c:v>40</c:v>
                </c:pt>
                <c:pt idx="1">
                  <c:v>40</c:v>
                </c:pt>
                <c:pt idx="2">
                  <c:v>20</c:v>
                </c:pt>
              </c:numCache>
            </c:numRef>
          </c:val>
          <c:extLst>
            <c:ext xmlns:c16="http://schemas.microsoft.com/office/drawing/2014/chart" uri="{C3380CC4-5D6E-409C-BE32-E72D297353CC}">
              <c16:uniqueId val="{00000000-58B3-44A8-8DC7-1C0CEEF2E243}"/>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LID4096"/>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2019-12-11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2019-12-11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2019-12-11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2019-12-11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2019-12-11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2019-12-11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2019-12-11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2019-12-11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2019-12-11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2019-12-11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2019-12-11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2019-12-11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2019-12-11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2019-12-11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2019-12-11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2019-12-11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2019-12-11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extLst>
              <a:ext uri="{BEBA8EAE-BF5A-486C-A8C5-ECC9F3942E4B}">
                <a14:imgProps xmlns:a14="http://schemas.microsoft.com/office/drawing/2010/main">
                  <a14:imgLayer r:embed="rId20">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2019-12-11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22A622-9BF0-4FA2-AEF2-890643483DD4}"/>
              </a:ext>
            </a:extLst>
          </p:cNvPr>
          <p:cNvPicPr>
            <a:picLocks noChangeAspect="1"/>
          </p:cNvPicPr>
          <p:nvPr/>
        </p:nvPicPr>
        <p:blipFill>
          <a:blip r:embed="rId4"/>
          <a:stretch>
            <a:fillRect/>
          </a:stretch>
        </p:blipFill>
        <p:spPr>
          <a:xfrm>
            <a:off x="0" y="0"/>
            <a:ext cx="12192001" cy="6858000"/>
          </a:xfrm>
          <a:prstGeom prst="rect">
            <a:avLst/>
          </a:prstGeom>
        </p:spPr>
      </p:pic>
      <p:sp>
        <p:nvSpPr>
          <p:cNvPr id="2" name="Title 1">
            <a:extLst>
              <a:ext uri="{FF2B5EF4-FFF2-40B4-BE49-F238E27FC236}">
                <a16:creationId xmlns:a16="http://schemas.microsoft.com/office/drawing/2014/main" id="{0169F5CA-1E20-4BA6-AF8E-CF8C5CCF7582}"/>
              </a:ext>
            </a:extLst>
          </p:cNvPr>
          <p:cNvSpPr>
            <a:spLocks noGrp="1"/>
          </p:cNvSpPr>
          <p:nvPr>
            <p:ph type="ctrTitle"/>
          </p:nvPr>
        </p:nvSpPr>
        <p:spPr>
          <a:xfrm>
            <a:off x="1154955" y="228599"/>
            <a:ext cx="8825658" cy="3329581"/>
          </a:xfrm>
        </p:spPr>
        <p:txBody>
          <a:bodyPr>
            <a:normAutofit/>
          </a:bodyPr>
          <a:lstStyle/>
          <a:p>
            <a:pPr>
              <a:lnSpc>
                <a:spcPct val="90000"/>
              </a:lnSpc>
            </a:pPr>
            <a:r>
              <a:rPr lang="en-US" dirty="0">
                <a:solidFill>
                  <a:schemeClr val="tx1"/>
                </a:solidFill>
              </a:rPr>
              <a:t>Drone Localization in Ad-hoc Indoor Environment</a:t>
            </a:r>
            <a:endParaRPr lang="LID4096" dirty="0">
              <a:solidFill>
                <a:schemeClr val="tx1"/>
              </a:solidFill>
            </a:endParaRPr>
          </a:p>
        </p:txBody>
      </p:sp>
      <p:sp>
        <p:nvSpPr>
          <p:cNvPr id="3" name="Subtitle 2">
            <a:extLst>
              <a:ext uri="{FF2B5EF4-FFF2-40B4-BE49-F238E27FC236}">
                <a16:creationId xmlns:a16="http://schemas.microsoft.com/office/drawing/2014/main" id="{D8AFE34B-4DA4-453D-927B-D963AB328FF4}"/>
              </a:ext>
            </a:extLst>
          </p:cNvPr>
          <p:cNvSpPr>
            <a:spLocks noGrp="1"/>
          </p:cNvSpPr>
          <p:nvPr>
            <p:ph type="subTitle" idx="1"/>
          </p:nvPr>
        </p:nvSpPr>
        <p:spPr>
          <a:xfrm>
            <a:off x="1154955" y="3786779"/>
            <a:ext cx="8825658" cy="861420"/>
          </a:xfrm>
        </p:spPr>
        <p:txBody>
          <a:bodyPr>
            <a:normAutofit/>
          </a:bodyPr>
          <a:lstStyle/>
          <a:p>
            <a:r>
              <a:rPr lang="en-US" sz="2800" dirty="0">
                <a:solidFill>
                  <a:schemeClr val="tx1"/>
                </a:solidFill>
              </a:rPr>
              <a:t>Marcell Rausch</a:t>
            </a:r>
            <a:endParaRPr lang="LID4096" sz="2800" dirty="0">
              <a:solidFill>
                <a:schemeClr val="tx1"/>
              </a:solidFill>
            </a:endParaRPr>
          </a:p>
        </p:txBody>
      </p:sp>
      <p:sp>
        <p:nvSpPr>
          <p:cNvPr id="4" name="TextBox 3">
            <a:extLst>
              <a:ext uri="{FF2B5EF4-FFF2-40B4-BE49-F238E27FC236}">
                <a16:creationId xmlns:a16="http://schemas.microsoft.com/office/drawing/2014/main" id="{53CE27D9-02DC-4C81-9F46-80C8DC09AC2A}"/>
              </a:ext>
            </a:extLst>
          </p:cNvPr>
          <p:cNvSpPr txBox="1"/>
          <p:nvPr/>
        </p:nvSpPr>
        <p:spPr>
          <a:xfrm>
            <a:off x="9773265" y="6312310"/>
            <a:ext cx="1720645" cy="369332"/>
          </a:xfrm>
          <a:prstGeom prst="rect">
            <a:avLst/>
          </a:prstGeom>
          <a:noFill/>
        </p:spPr>
        <p:txBody>
          <a:bodyPr wrap="square" rtlCol="0">
            <a:spAutoFit/>
          </a:bodyPr>
          <a:lstStyle/>
          <a:p>
            <a:r>
              <a:rPr lang="en-US" b="1" dirty="0"/>
              <a:t>2019.12.11</a:t>
            </a:r>
            <a:endParaRPr lang="LID4096" b="1" dirty="0"/>
          </a:p>
        </p:txBody>
      </p:sp>
    </p:spTree>
    <p:extLst>
      <p:ext uri="{BB962C8B-B14F-4D97-AF65-F5344CB8AC3E}">
        <p14:creationId xmlns:p14="http://schemas.microsoft.com/office/powerpoint/2010/main" val="176550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SLAM solutions – </a:t>
            </a:r>
            <a:br>
              <a:rPr lang="en-US" dirty="0"/>
            </a:br>
            <a:r>
              <a:rPr lang="en-US" dirty="0"/>
              <a:t>Improve online mapping accuracy</a:t>
            </a:r>
            <a:endParaRPr lang="LID4096" dirty="0"/>
          </a:p>
        </p:txBody>
      </p:sp>
      <p:sp>
        <p:nvSpPr>
          <p:cNvPr id="6" name="Rectangle: Rounded Corners 5">
            <a:extLst>
              <a:ext uri="{FF2B5EF4-FFF2-40B4-BE49-F238E27FC236}">
                <a16:creationId xmlns:a16="http://schemas.microsoft.com/office/drawing/2014/main" id="{242A1607-26DB-401B-AFA3-D4BD6A580EE9}"/>
              </a:ext>
            </a:extLst>
          </p:cNvPr>
          <p:cNvSpPr/>
          <p:nvPr/>
        </p:nvSpPr>
        <p:spPr>
          <a:xfrm>
            <a:off x="552331" y="2674477"/>
            <a:ext cx="4645580" cy="320782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7" name="Content Placeholder 2">
            <a:extLst>
              <a:ext uri="{FF2B5EF4-FFF2-40B4-BE49-F238E27FC236}">
                <a16:creationId xmlns:a16="http://schemas.microsoft.com/office/drawing/2014/main" id="{D863719C-145D-4ED3-AEC8-9F36C01D4DA0}"/>
              </a:ext>
            </a:extLst>
          </p:cNvPr>
          <p:cNvSpPr txBox="1">
            <a:spLocks/>
          </p:cNvSpPr>
          <p:nvPr/>
        </p:nvSpPr>
        <p:spPr>
          <a:xfrm>
            <a:off x="646111" y="2894516"/>
            <a:ext cx="4364240" cy="33799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8" name="Content Placeholder 2">
            <a:extLst>
              <a:ext uri="{FF2B5EF4-FFF2-40B4-BE49-F238E27FC236}">
                <a16:creationId xmlns:a16="http://schemas.microsoft.com/office/drawing/2014/main" id="{815A1982-B0A7-47F4-86A1-22A7AB9BEDE6}"/>
              </a:ext>
            </a:extLst>
          </p:cNvPr>
          <p:cNvSpPr txBox="1">
            <a:spLocks/>
          </p:cNvSpPr>
          <p:nvPr/>
        </p:nvSpPr>
        <p:spPr>
          <a:xfrm>
            <a:off x="646110" y="2979334"/>
            <a:ext cx="4458021" cy="33799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Inputs: LIDAR scan and IMU</a:t>
            </a:r>
          </a:p>
          <a:p>
            <a:r>
              <a:rPr lang="en-US" dirty="0"/>
              <a:t>Range measurements aggregated into grid-maps</a:t>
            </a:r>
          </a:p>
          <a:p>
            <a:r>
              <a:rPr lang="en-US" dirty="0"/>
              <a:t>Local map registration in Global map based on </a:t>
            </a:r>
            <a:r>
              <a:rPr lang="en-US" dirty="0" err="1"/>
              <a:t>Surfels</a:t>
            </a:r>
            <a:endParaRPr lang="en-US" dirty="0"/>
          </a:p>
          <a:p>
            <a:r>
              <a:rPr lang="en-US" dirty="0"/>
              <a:t>Map and trajectory refinement on background thread</a:t>
            </a:r>
          </a:p>
        </p:txBody>
      </p:sp>
      <p:sp>
        <p:nvSpPr>
          <p:cNvPr id="4" name="TextBox 3">
            <a:extLst>
              <a:ext uri="{FF2B5EF4-FFF2-40B4-BE49-F238E27FC236}">
                <a16:creationId xmlns:a16="http://schemas.microsoft.com/office/drawing/2014/main" id="{95F80A37-1914-40D9-A0F1-99644160C7B1}"/>
              </a:ext>
            </a:extLst>
          </p:cNvPr>
          <p:cNvSpPr txBox="1"/>
          <p:nvPr/>
        </p:nvSpPr>
        <p:spPr>
          <a:xfrm>
            <a:off x="552331" y="6388656"/>
            <a:ext cx="11326556" cy="461665"/>
          </a:xfrm>
          <a:prstGeom prst="rect">
            <a:avLst/>
          </a:prstGeom>
          <a:noFill/>
        </p:spPr>
        <p:txBody>
          <a:bodyPr wrap="square" rtlCol="0">
            <a:spAutoFit/>
          </a:bodyPr>
          <a:lstStyle/>
          <a:p>
            <a:r>
              <a:rPr lang="en-US" sz="1200" dirty="0"/>
              <a:t>DROESCHEL, David; BEHNKE, Sven. Efficient continuous-time SLAM for 3D lidar-based online mapping. In: </a:t>
            </a:r>
            <a:r>
              <a:rPr lang="en-US" sz="1200" i="1" dirty="0"/>
              <a:t>2018 IEEE International Conference on Robotics and Automation (ICRA)</a:t>
            </a:r>
            <a:r>
              <a:rPr lang="en-US" sz="1200" dirty="0"/>
              <a:t>. IEEE, 2018. p. 1-9.</a:t>
            </a:r>
            <a:endParaRPr lang="LID4096" sz="1200" dirty="0"/>
          </a:p>
        </p:txBody>
      </p:sp>
      <p:pic>
        <p:nvPicPr>
          <p:cNvPr id="11" name="Picture 10">
            <a:extLst>
              <a:ext uri="{FF2B5EF4-FFF2-40B4-BE49-F238E27FC236}">
                <a16:creationId xmlns:a16="http://schemas.microsoft.com/office/drawing/2014/main" id="{2F7CADA0-CACF-401B-8CA0-CE1027E5B75D}"/>
              </a:ext>
            </a:extLst>
          </p:cNvPr>
          <p:cNvPicPr>
            <a:picLocks noChangeAspect="1"/>
          </p:cNvPicPr>
          <p:nvPr/>
        </p:nvPicPr>
        <p:blipFill>
          <a:blip r:embed="rId2"/>
          <a:stretch>
            <a:fillRect/>
          </a:stretch>
        </p:blipFill>
        <p:spPr>
          <a:xfrm>
            <a:off x="6096000" y="2795183"/>
            <a:ext cx="5413936" cy="3087117"/>
          </a:xfrm>
          <a:prstGeom prst="rect">
            <a:avLst/>
          </a:prstGeom>
        </p:spPr>
      </p:pic>
    </p:spTree>
    <p:extLst>
      <p:ext uri="{BB962C8B-B14F-4D97-AF65-F5344CB8AC3E}">
        <p14:creationId xmlns:p14="http://schemas.microsoft.com/office/powerpoint/2010/main" val="2496216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SLAM solutions – </a:t>
            </a:r>
            <a:br>
              <a:rPr lang="en-US" dirty="0"/>
            </a:br>
            <a:r>
              <a:rPr lang="en-US" dirty="0"/>
              <a:t>Improve online mapping accuracy</a:t>
            </a:r>
            <a:endParaRPr lang="LID4096" dirty="0"/>
          </a:p>
        </p:txBody>
      </p:sp>
      <p:pic>
        <p:nvPicPr>
          <p:cNvPr id="5" name="Content Placeholder 4">
            <a:extLst>
              <a:ext uri="{FF2B5EF4-FFF2-40B4-BE49-F238E27FC236}">
                <a16:creationId xmlns:a16="http://schemas.microsoft.com/office/drawing/2014/main" id="{D429095C-AD94-40BA-A637-8FFA42F11E2E}"/>
              </a:ext>
            </a:extLst>
          </p:cNvPr>
          <p:cNvPicPr>
            <a:picLocks noGrp="1" noChangeAspect="1"/>
          </p:cNvPicPr>
          <p:nvPr>
            <p:ph idx="1"/>
          </p:nvPr>
        </p:nvPicPr>
        <p:blipFill>
          <a:blip r:embed="rId2"/>
          <a:stretch>
            <a:fillRect/>
          </a:stretch>
        </p:blipFill>
        <p:spPr>
          <a:xfrm>
            <a:off x="6462795" y="2388144"/>
            <a:ext cx="5176874" cy="3909069"/>
          </a:xfrm>
        </p:spPr>
      </p:pic>
      <p:sp>
        <p:nvSpPr>
          <p:cNvPr id="4" name="TextBox 3">
            <a:extLst>
              <a:ext uri="{FF2B5EF4-FFF2-40B4-BE49-F238E27FC236}">
                <a16:creationId xmlns:a16="http://schemas.microsoft.com/office/drawing/2014/main" id="{95F80A37-1914-40D9-A0F1-99644160C7B1}"/>
              </a:ext>
            </a:extLst>
          </p:cNvPr>
          <p:cNvSpPr txBox="1"/>
          <p:nvPr/>
        </p:nvSpPr>
        <p:spPr>
          <a:xfrm>
            <a:off x="552331" y="6388656"/>
            <a:ext cx="11326556" cy="461665"/>
          </a:xfrm>
          <a:prstGeom prst="rect">
            <a:avLst/>
          </a:prstGeom>
          <a:noFill/>
        </p:spPr>
        <p:txBody>
          <a:bodyPr wrap="square" rtlCol="0">
            <a:spAutoFit/>
          </a:bodyPr>
          <a:lstStyle/>
          <a:p>
            <a:r>
              <a:rPr lang="en-US" sz="1200" dirty="0"/>
              <a:t>DROESCHEL, David; BEHNKE, Sven. Efficient continuous-time SLAM for 3D lidar-based online mapping. In: </a:t>
            </a:r>
            <a:r>
              <a:rPr lang="en-US" sz="1200" i="1" dirty="0"/>
              <a:t>2018 IEEE International Conference on Robotics and Automation (ICRA)</a:t>
            </a:r>
            <a:r>
              <a:rPr lang="en-US" sz="1200" dirty="0"/>
              <a:t>. IEEE, 2018. p. 1-9.</a:t>
            </a:r>
            <a:endParaRPr lang="LID4096" sz="1200" dirty="0"/>
          </a:p>
        </p:txBody>
      </p:sp>
      <p:sp>
        <p:nvSpPr>
          <p:cNvPr id="11" name="Rectangle: Rounded Corners 10">
            <a:extLst>
              <a:ext uri="{FF2B5EF4-FFF2-40B4-BE49-F238E27FC236}">
                <a16:creationId xmlns:a16="http://schemas.microsoft.com/office/drawing/2014/main" id="{1EE8DEBC-0DB9-4500-B54A-DBFD18C7224B}"/>
              </a:ext>
            </a:extLst>
          </p:cNvPr>
          <p:cNvSpPr/>
          <p:nvPr/>
        </p:nvSpPr>
        <p:spPr>
          <a:xfrm>
            <a:off x="552331" y="2674477"/>
            <a:ext cx="4645580" cy="320782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 name="Content Placeholder 2">
            <a:extLst>
              <a:ext uri="{FF2B5EF4-FFF2-40B4-BE49-F238E27FC236}">
                <a16:creationId xmlns:a16="http://schemas.microsoft.com/office/drawing/2014/main" id="{02C89C59-B385-4A15-ABB8-B04459836F07}"/>
              </a:ext>
            </a:extLst>
          </p:cNvPr>
          <p:cNvSpPr txBox="1">
            <a:spLocks/>
          </p:cNvSpPr>
          <p:nvPr/>
        </p:nvSpPr>
        <p:spPr>
          <a:xfrm>
            <a:off x="646111" y="2894516"/>
            <a:ext cx="4364240" cy="33799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13" name="Content Placeholder 2">
            <a:extLst>
              <a:ext uri="{FF2B5EF4-FFF2-40B4-BE49-F238E27FC236}">
                <a16:creationId xmlns:a16="http://schemas.microsoft.com/office/drawing/2014/main" id="{9EAA82D0-2B23-42A0-9161-F8A41DE4B068}"/>
              </a:ext>
            </a:extLst>
          </p:cNvPr>
          <p:cNvSpPr txBox="1">
            <a:spLocks/>
          </p:cNvSpPr>
          <p:nvPr/>
        </p:nvSpPr>
        <p:spPr>
          <a:xfrm>
            <a:off x="646110" y="2979334"/>
            <a:ext cx="4458021"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Inputs: LIDAR scan and IMU</a:t>
            </a:r>
          </a:p>
          <a:p>
            <a:r>
              <a:rPr lang="en-US" dirty="0"/>
              <a:t>Range measurements aggregated into grid-maps</a:t>
            </a:r>
          </a:p>
          <a:p>
            <a:r>
              <a:rPr lang="en-US" dirty="0"/>
              <a:t>Local map registration in Global map based on </a:t>
            </a:r>
            <a:r>
              <a:rPr lang="en-US" dirty="0" err="1"/>
              <a:t>Surfels</a:t>
            </a:r>
            <a:endParaRPr lang="en-US" dirty="0"/>
          </a:p>
          <a:p>
            <a:r>
              <a:rPr lang="en-US" dirty="0"/>
              <a:t>Map and trajectory refinement on background thread</a:t>
            </a:r>
          </a:p>
        </p:txBody>
      </p:sp>
    </p:spTree>
    <p:extLst>
      <p:ext uri="{BB962C8B-B14F-4D97-AF65-F5344CB8AC3E}">
        <p14:creationId xmlns:p14="http://schemas.microsoft.com/office/powerpoint/2010/main" val="795930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Google Cartographer SLAM</a:t>
            </a:r>
            <a:endParaRPr lang="LID4096" dirty="0"/>
          </a:p>
        </p:txBody>
      </p:sp>
      <p:pic>
        <p:nvPicPr>
          <p:cNvPr id="6" name="Content Placeholder 4">
            <a:extLst>
              <a:ext uri="{FF2B5EF4-FFF2-40B4-BE49-F238E27FC236}">
                <a16:creationId xmlns:a16="http://schemas.microsoft.com/office/drawing/2014/main" id="{B7F582EF-09C4-4926-9809-8E931834C31D}"/>
              </a:ext>
            </a:extLst>
          </p:cNvPr>
          <p:cNvPicPr>
            <a:picLocks noChangeAspect="1"/>
          </p:cNvPicPr>
          <p:nvPr/>
        </p:nvPicPr>
        <p:blipFill>
          <a:blip r:embed="rId2"/>
          <a:stretch>
            <a:fillRect/>
          </a:stretch>
        </p:blipFill>
        <p:spPr>
          <a:xfrm>
            <a:off x="601601" y="2716064"/>
            <a:ext cx="5803772" cy="3146367"/>
          </a:xfrm>
          <a:prstGeom prst="rect">
            <a:avLst/>
          </a:prstGeom>
        </p:spPr>
      </p:pic>
      <p:sp>
        <p:nvSpPr>
          <p:cNvPr id="7" name="Rectangle: Rounded Corners 6">
            <a:extLst>
              <a:ext uri="{FF2B5EF4-FFF2-40B4-BE49-F238E27FC236}">
                <a16:creationId xmlns:a16="http://schemas.microsoft.com/office/drawing/2014/main" id="{39B147D3-F3A2-440A-A0DE-06FDDBB2817C}"/>
              </a:ext>
            </a:extLst>
          </p:cNvPr>
          <p:cNvSpPr/>
          <p:nvPr/>
        </p:nvSpPr>
        <p:spPr>
          <a:xfrm>
            <a:off x="6944819" y="2852485"/>
            <a:ext cx="4645580" cy="2820728"/>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7038598" y="2931562"/>
            <a:ext cx="4458021" cy="2672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Inputs: LIDAR scan and IMU</a:t>
            </a:r>
          </a:p>
          <a:p>
            <a:r>
              <a:rPr lang="en-US" dirty="0"/>
              <a:t>2D and 3D online SLAM</a:t>
            </a:r>
          </a:p>
          <a:p>
            <a:r>
              <a:rPr lang="en-US" dirty="0"/>
              <a:t>Used by Google street view</a:t>
            </a:r>
          </a:p>
          <a:p>
            <a:r>
              <a:rPr lang="en-US" dirty="0"/>
              <a:t>Great community</a:t>
            </a:r>
          </a:p>
          <a:p>
            <a:r>
              <a:rPr lang="en-US" dirty="0"/>
              <a:t>Available as ROS package</a:t>
            </a:r>
          </a:p>
          <a:p>
            <a:r>
              <a:rPr lang="en-US" dirty="0"/>
              <a:t>Ready to use</a:t>
            </a:r>
          </a:p>
          <a:p>
            <a:endParaRPr lang="en-US" dirty="0"/>
          </a:p>
        </p:txBody>
      </p:sp>
    </p:spTree>
    <p:extLst>
      <p:ext uri="{BB962C8B-B14F-4D97-AF65-F5344CB8AC3E}">
        <p14:creationId xmlns:p14="http://schemas.microsoft.com/office/powerpoint/2010/main" val="843966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Simulation – Main parts</a:t>
            </a:r>
            <a:endParaRPr lang="LID4096" dirty="0"/>
          </a:p>
        </p:txBody>
      </p:sp>
      <p:pic>
        <p:nvPicPr>
          <p:cNvPr id="9" name="Picture 8">
            <a:extLst>
              <a:ext uri="{FF2B5EF4-FFF2-40B4-BE49-F238E27FC236}">
                <a16:creationId xmlns:a16="http://schemas.microsoft.com/office/drawing/2014/main" id="{9B147576-270C-4F43-A701-13167554C7A8}"/>
              </a:ext>
            </a:extLst>
          </p:cNvPr>
          <p:cNvPicPr>
            <a:picLocks noChangeAspect="1"/>
          </p:cNvPicPr>
          <p:nvPr/>
        </p:nvPicPr>
        <p:blipFill>
          <a:blip r:embed="rId2"/>
          <a:stretch>
            <a:fillRect/>
          </a:stretch>
        </p:blipFill>
        <p:spPr>
          <a:xfrm>
            <a:off x="6837511" y="1448300"/>
            <a:ext cx="4921346" cy="2998061"/>
          </a:xfrm>
          <a:prstGeom prst="rect">
            <a:avLst/>
          </a:prstGeom>
        </p:spPr>
      </p:pic>
      <p:sp>
        <p:nvSpPr>
          <p:cNvPr id="13" name="Rectangle: Rounded Corners 12">
            <a:extLst>
              <a:ext uri="{FF2B5EF4-FFF2-40B4-BE49-F238E27FC236}">
                <a16:creationId xmlns:a16="http://schemas.microsoft.com/office/drawing/2014/main" id="{A0B4C036-D117-42BA-9C9A-E37C6BEBF56D}"/>
              </a:ext>
            </a:extLst>
          </p:cNvPr>
          <p:cNvSpPr/>
          <p:nvPr/>
        </p:nvSpPr>
        <p:spPr>
          <a:xfrm>
            <a:off x="418178" y="1514954"/>
            <a:ext cx="4822115" cy="2040570"/>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5" name="Content Placeholder 2">
            <a:extLst>
              <a:ext uri="{FF2B5EF4-FFF2-40B4-BE49-F238E27FC236}">
                <a16:creationId xmlns:a16="http://schemas.microsoft.com/office/drawing/2014/main" id="{533DC9C9-2EF8-49D2-8C80-EB0431B3E253}"/>
              </a:ext>
            </a:extLst>
          </p:cNvPr>
          <p:cNvSpPr txBox="1">
            <a:spLocks/>
          </p:cNvSpPr>
          <p:nvPr/>
        </p:nvSpPr>
        <p:spPr>
          <a:xfrm>
            <a:off x="507877" y="1713149"/>
            <a:ext cx="4732416" cy="204056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Robot Operating System</a:t>
            </a:r>
          </a:p>
          <a:p>
            <a:r>
              <a:rPr lang="en-US" dirty="0"/>
              <a:t>Publish-Subscribe Communication</a:t>
            </a:r>
          </a:p>
          <a:p>
            <a:r>
              <a:rPr lang="en-US" dirty="0"/>
              <a:t>Rich in libraries for robotics</a:t>
            </a:r>
          </a:p>
          <a:p>
            <a:r>
              <a:rPr lang="en-US" dirty="0"/>
              <a:t>Used for robot control</a:t>
            </a:r>
          </a:p>
          <a:p>
            <a:endParaRPr lang="en-US" dirty="0"/>
          </a:p>
        </p:txBody>
      </p:sp>
      <p:grpSp>
        <p:nvGrpSpPr>
          <p:cNvPr id="24" name="Group 23">
            <a:extLst>
              <a:ext uri="{FF2B5EF4-FFF2-40B4-BE49-F238E27FC236}">
                <a16:creationId xmlns:a16="http://schemas.microsoft.com/office/drawing/2014/main" id="{D26A0D03-3866-4E22-A348-E27DFF24884E}"/>
              </a:ext>
            </a:extLst>
          </p:cNvPr>
          <p:cNvGrpSpPr/>
          <p:nvPr/>
        </p:nvGrpSpPr>
        <p:grpSpPr>
          <a:xfrm>
            <a:off x="418177" y="3824099"/>
            <a:ext cx="4822115" cy="2812159"/>
            <a:chOff x="5855717" y="3716461"/>
            <a:chExt cx="4822115" cy="2812159"/>
          </a:xfrm>
        </p:grpSpPr>
        <p:sp>
          <p:nvSpPr>
            <p:cNvPr id="18" name="Rectangle: Rounded Corners 17">
              <a:extLst>
                <a:ext uri="{FF2B5EF4-FFF2-40B4-BE49-F238E27FC236}">
                  <a16:creationId xmlns:a16="http://schemas.microsoft.com/office/drawing/2014/main" id="{37F23686-BAE5-4DA9-A8AD-F1B50699F64F}"/>
                </a:ext>
              </a:extLst>
            </p:cNvPr>
            <p:cNvSpPr/>
            <p:nvPr/>
          </p:nvSpPr>
          <p:spPr>
            <a:xfrm>
              <a:off x="5855717" y="3716461"/>
              <a:ext cx="4822115" cy="2812159"/>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9" name="Content Placeholder 2">
              <a:extLst>
                <a:ext uri="{FF2B5EF4-FFF2-40B4-BE49-F238E27FC236}">
                  <a16:creationId xmlns:a16="http://schemas.microsoft.com/office/drawing/2014/main" id="{9F88588A-4534-402B-B8DB-E82E4DD91F4E}"/>
                </a:ext>
              </a:extLst>
            </p:cNvPr>
            <p:cNvSpPr txBox="1">
              <a:spLocks/>
            </p:cNvSpPr>
            <p:nvPr/>
          </p:nvSpPr>
          <p:spPr>
            <a:xfrm>
              <a:off x="5949496" y="3905378"/>
              <a:ext cx="4458021" cy="24231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Gazebo</a:t>
              </a:r>
            </a:p>
            <a:p>
              <a:r>
                <a:rPr lang="en-US" dirty="0"/>
                <a:t>Simulation environment</a:t>
              </a:r>
              <a:r>
                <a:rPr lang="hu-HU" dirty="0"/>
                <a:t> </a:t>
              </a:r>
              <a:endParaRPr lang="en-US" dirty="0"/>
            </a:p>
            <a:p>
              <a:r>
                <a:rPr lang="hu-HU" dirty="0"/>
                <a:t>Mainly </a:t>
              </a:r>
              <a:r>
                <a:rPr lang="en-US" dirty="0"/>
                <a:t>used for robot simulations</a:t>
              </a:r>
            </a:p>
            <a:p>
              <a:r>
                <a:rPr lang="en-US" dirty="0"/>
                <a:t>Robots inside Gazebo can be controlled using ROS</a:t>
              </a:r>
            </a:p>
            <a:p>
              <a:endParaRPr lang="en-US" dirty="0"/>
            </a:p>
          </p:txBody>
        </p:sp>
      </p:grpSp>
      <p:sp>
        <p:nvSpPr>
          <p:cNvPr id="20" name="Rectangle: Rounded Corners 19">
            <a:extLst>
              <a:ext uri="{FF2B5EF4-FFF2-40B4-BE49-F238E27FC236}">
                <a16:creationId xmlns:a16="http://schemas.microsoft.com/office/drawing/2014/main" id="{D20E6321-F996-47B2-8C61-B32C3FC80360}"/>
              </a:ext>
            </a:extLst>
          </p:cNvPr>
          <p:cNvSpPr/>
          <p:nvPr/>
        </p:nvSpPr>
        <p:spPr>
          <a:xfrm>
            <a:off x="7022284" y="4587909"/>
            <a:ext cx="4551800" cy="195521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1" name="Content Placeholder 2">
            <a:extLst>
              <a:ext uri="{FF2B5EF4-FFF2-40B4-BE49-F238E27FC236}">
                <a16:creationId xmlns:a16="http://schemas.microsoft.com/office/drawing/2014/main" id="{640E889F-16CD-495A-B00D-C4EC88F51EFA}"/>
              </a:ext>
            </a:extLst>
          </p:cNvPr>
          <p:cNvSpPr txBox="1">
            <a:spLocks/>
          </p:cNvSpPr>
          <p:nvPr/>
        </p:nvSpPr>
        <p:spPr>
          <a:xfrm>
            <a:off x="7116063" y="4773929"/>
            <a:ext cx="4160787" cy="16866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PX4 autopilot</a:t>
            </a:r>
            <a:r>
              <a:rPr lang="hu-HU" dirty="0"/>
              <a:t> software</a:t>
            </a:r>
            <a:endParaRPr lang="en-US" dirty="0"/>
          </a:p>
          <a:p>
            <a:r>
              <a:rPr lang="en-US" dirty="0"/>
              <a:t>Processes sensor information</a:t>
            </a:r>
          </a:p>
          <a:p>
            <a:r>
              <a:rPr lang="en-US" dirty="0"/>
              <a:t>Generates </a:t>
            </a:r>
            <a:r>
              <a:rPr lang="hu-HU" dirty="0"/>
              <a:t>control signals for motors</a:t>
            </a:r>
            <a:endParaRPr lang="en-US" dirty="0"/>
          </a:p>
        </p:txBody>
      </p:sp>
    </p:spTree>
    <p:extLst>
      <p:ext uri="{BB962C8B-B14F-4D97-AF65-F5344CB8AC3E}">
        <p14:creationId xmlns:p14="http://schemas.microsoft.com/office/powerpoint/2010/main" val="815152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Simulation using PX4 repository</a:t>
            </a:r>
            <a:endParaRPr lang="LID4096" dirty="0"/>
          </a:p>
        </p:txBody>
      </p:sp>
      <p:grpSp>
        <p:nvGrpSpPr>
          <p:cNvPr id="6" name="Group 5">
            <a:extLst>
              <a:ext uri="{FF2B5EF4-FFF2-40B4-BE49-F238E27FC236}">
                <a16:creationId xmlns:a16="http://schemas.microsoft.com/office/drawing/2014/main" id="{5B95220D-B4AF-4278-BD06-9E3F347774DE}"/>
              </a:ext>
            </a:extLst>
          </p:cNvPr>
          <p:cNvGrpSpPr/>
          <p:nvPr/>
        </p:nvGrpSpPr>
        <p:grpSpPr>
          <a:xfrm>
            <a:off x="214266" y="2618842"/>
            <a:ext cx="4092167" cy="3599978"/>
            <a:chOff x="6562433" y="2623879"/>
            <a:chExt cx="4645580" cy="3599978"/>
          </a:xfrm>
        </p:grpSpPr>
        <p:sp>
          <p:nvSpPr>
            <p:cNvPr id="7" name="Rectangle: Rounded Corners 6">
              <a:extLst>
                <a:ext uri="{FF2B5EF4-FFF2-40B4-BE49-F238E27FC236}">
                  <a16:creationId xmlns:a16="http://schemas.microsoft.com/office/drawing/2014/main" id="{F8E61A4F-35CF-4F64-B44F-9CB2E196DA01}"/>
                </a:ext>
              </a:extLst>
            </p:cNvPr>
            <p:cNvSpPr/>
            <p:nvPr/>
          </p:nvSpPr>
          <p:spPr>
            <a:xfrm>
              <a:off x="6562433" y="2623879"/>
              <a:ext cx="4645580" cy="320782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67F91CEA-90CD-405F-BC30-94B8E553DB1F}"/>
                </a:ext>
              </a:extLst>
            </p:cNvPr>
            <p:cNvSpPr txBox="1">
              <a:spLocks/>
            </p:cNvSpPr>
            <p:nvPr/>
          </p:nvSpPr>
          <p:spPr>
            <a:xfrm>
              <a:off x="6656213" y="2843918"/>
              <a:ext cx="4364240" cy="33799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6B9EFAE-7D95-4C38-BBF2-88AD1126B88D}"/>
                </a:ext>
              </a:extLst>
            </p:cNvPr>
            <p:cNvSpPr txBox="1">
              <a:spLocks/>
            </p:cNvSpPr>
            <p:nvPr/>
          </p:nvSpPr>
          <p:spPr>
            <a:xfrm>
              <a:off x="6656212" y="2928736"/>
              <a:ext cx="4458021"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PX4 repository contains simulation files for Gazebo</a:t>
              </a:r>
            </a:p>
            <a:p>
              <a:r>
                <a:rPr lang="en-US" dirty="0"/>
                <a:t>PX4 on SITL flight controller</a:t>
              </a:r>
            </a:p>
            <a:p>
              <a:r>
                <a:rPr lang="en-US" dirty="0"/>
                <a:t>MAVROS forwards </a:t>
              </a:r>
              <a:r>
                <a:rPr lang="en-US" dirty="0" err="1"/>
                <a:t>MAVLink</a:t>
              </a:r>
              <a:r>
                <a:rPr lang="en-US" dirty="0"/>
                <a:t> messages to ROS</a:t>
              </a:r>
            </a:p>
            <a:p>
              <a:r>
                <a:rPr lang="en-US" dirty="0"/>
                <a:t>Gazebo simulates an Iris quadcopter</a:t>
              </a:r>
            </a:p>
            <a:p>
              <a:endParaRPr lang="en-US" dirty="0"/>
            </a:p>
            <a:p>
              <a:endParaRPr lang="en-US" dirty="0"/>
            </a:p>
            <a:p>
              <a:endParaRPr lang="en-US" dirty="0"/>
            </a:p>
          </p:txBody>
        </p:sp>
      </p:grpSp>
      <p:pic>
        <p:nvPicPr>
          <p:cNvPr id="17" name="Content Placeholder 16">
            <a:extLst>
              <a:ext uri="{FF2B5EF4-FFF2-40B4-BE49-F238E27FC236}">
                <a16:creationId xmlns:a16="http://schemas.microsoft.com/office/drawing/2014/main" id="{44B04F99-6868-4BFA-9AAF-C90ED4F40CFF}"/>
              </a:ext>
            </a:extLst>
          </p:cNvPr>
          <p:cNvPicPr>
            <a:picLocks noGrp="1" noChangeAspect="1"/>
          </p:cNvPicPr>
          <p:nvPr>
            <p:ph idx="1"/>
          </p:nvPr>
        </p:nvPicPr>
        <p:blipFill>
          <a:blip r:embed="rId2"/>
          <a:stretch>
            <a:fillRect/>
          </a:stretch>
        </p:blipFill>
        <p:spPr>
          <a:xfrm>
            <a:off x="4593314" y="2065560"/>
            <a:ext cx="7384420" cy="4153260"/>
          </a:xfrm>
        </p:spPr>
      </p:pic>
    </p:spTree>
    <p:extLst>
      <p:ext uri="{BB962C8B-B14F-4D97-AF65-F5344CB8AC3E}">
        <p14:creationId xmlns:p14="http://schemas.microsoft.com/office/powerpoint/2010/main" val="3301935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Simulation using PX4 repository –</a:t>
            </a:r>
            <a:br>
              <a:rPr lang="en-US" dirty="0"/>
            </a:br>
            <a:r>
              <a:rPr lang="en-US" dirty="0"/>
              <a:t>LIDAR measurements to ROS topics	</a:t>
            </a:r>
            <a:endParaRPr lang="LID4096" dirty="0"/>
          </a:p>
        </p:txBody>
      </p:sp>
      <p:grpSp>
        <p:nvGrpSpPr>
          <p:cNvPr id="6" name="Group 5">
            <a:extLst>
              <a:ext uri="{FF2B5EF4-FFF2-40B4-BE49-F238E27FC236}">
                <a16:creationId xmlns:a16="http://schemas.microsoft.com/office/drawing/2014/main" id="{5B95220D-B4AF-4278-BD06-9E3F347774DE}"/>
              </a:ext>
            </a:extLst>
          </p:cNvPr>
          <p:cNvGrpSpPr/>
          <p:nvPr/>
        </p:nvGrpSpPr>
        <p:grpSpPr>
          <a:xfrm>
            <a:off x="131658" y="2618842"/>
            <a:ext cx="4092167" cy="3599978"/>
            <a:chOff x="6562433" y="2623879"/>
            <a:chExt cx="4645580" cy="3599978"/>
          </a:xfrm>
        </p:grpSpPr>
        <p:sp>
          <p:nvSpPr>
            <p:cNvPr id="7" name="Rectangle: Rounded Corners 6">
              <a:extLst>
                <a:ext uri="{FF2B5EF4-FFF2-40B4-BE49-F238E27FC236}">
                  <a16:creationId xmlns:a16="http://schemas.microsoft.com/office/drawing/2014/main" id="{F8E61A4F-35CF-4F64-B44F-9CB2E196DA01}"/>
                </a:ext>
              </a:extLst>
            </p:cNvPr>
            <p:cNvSpPr/>
            <p:nvPr/>
          </p:nvSpPr>
          <p:spPr>
            <a:xfrm>
              <a:off x="6562433" y="2623879"/>
              <a:ext cx="4645580" cy="320782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67F91CEA-90CD-405F-BC30-94B8E553DB1F}"/>
                </a:ext>
              </a:extLst>
            </p:cNvPr>
            <p:cNvSpPr txBox="1">
              <a:spLocks/>
            </p:cNvSpPr>
            <p:nvPr/>
          </p:nvSpPr>
          <p:spPr>
            <a:xfrm>
              <a:off x="6656213" y="2843918"/>
              <a:ext cx="4364240" cy="33799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6B9EFAE-7D95-4C38-BBF2-88AD1126B88D}"/>
                </a:ext>
              </a:extLst>
            </p:cNvPr>
            <p:cNvSpPr txBox="1">
              <a:spLocks/>
            </p:cNvSpPr>
            <p:nvPr/>
          </p:nvSpPr>
          <p:spPr>
            <a:xfrm>
              <a:off x="6656212" y="2928736"/>
              <a:ext cx="4458021"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LIDAR measurements are not forwarded by MAVROS</a:t>
              </a:r>
            </a:p>
            <a:p>
              <a:r>
                <a:rPr lang="en-US" dirty="0"/>
                <a:t>Gazebo started with ROS wrapper</a:t>
              </a:r>
            </a:p>
            <a:p>
              <a:r>
                <a:rPr lang="en-US" dirty="0"/>
                <a:t>LIDAR measurements are forwarded straight to ROS topics</a:t>
              </a:r>
            </a:p>
            <a:p>
              <a:endParaRPr lang="en-US" dirty="0"/>
            </a:p>
            <a:p>
              <a:endParaRPr lang="en-US" dirty="0"/>
            </a:p>
          </p:txBody>
        </p:sp>
      </p:grpSp>
      <p:pic>
        <p:nvPicPr>
          <p:cNvPr id="13" name="Content Placeholder 12">
            <a:extLst>
              <a:ext uri="{FF2B5EF4-FFF2-40B4-BE49-F238E27FC236}">
                <a16:creationId xmlns:a16="http://schemas.microsoft.com/office/drawing/2014/main" id="{38EEE273-8FCE-497F-9382-8D029A15224D}"/>
              </a:ext>
            </a:extLst>
          </p:cNvPr>
          <p:cNvPicPr>
            <a:picLocks noGrp="1" noChangeAspect="1"/>
          </p:cNvPicPr>
          <p:nvPr>
            <p:ph idx="1"/>
          </p:nvPr>
        </p:nvPicPr>
        <p:blipFill rotWithShape="1">
          <a:blip r:embed="rId2"/>
          <a:srcRect r="644"/>
          <a:stretch/>
        </p:blipFill>
        <p:spPr>
          <a:xfrm>
            <a:off x="4446378" y="2566475"/>
            <a:ext cx="7613964" cy="3391666"/>
          </a:xfrm>
        </p:spPr>
      </p:pic>
    </p:spTree>
    <p:extLst>
      <p:ext uri="{BB962C8B-B14F-4D97-AF65-F5344CB8AC3E}">
        <p14:creationId xmlns:p14="http://schemas.microsoft.com/office/powerpoint/2010/main" val="1273532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VL53L1X LIDAR</a:t>
            </a:r>
            <a:endParaRPr lang="LID4096" dirty="0"/>
          </a:p>
        </p:txBody>
      </p:sp>
      <p:pic>
        <p:nvPicPr>
          <p:cNvPr id="5" name="Picture 4">
            <a:extLst>
              <a:ext uri="{FF2B5EF4-FFF2-40B4-BE49-F238E27FC236}">
                <a16:creationId xmlns:a16="http://schemas.microsoft.com/office/drawing/2014/main" id="{40E6F4A9-B23F-4297-A68A-AF1B51E630B0}"/>
              </a:ext>
            </a:extLst>
          </p:cNvPr>
          <p:cNvPicPr>
            <a:picLocks noChangeAspect="1"/>
          </p:cNvPicPr>
          <p:nvPr/>
        </p:nvPicPr>
        <p:blipFill>
          <a:blip r:embed="rId2"/>
          <a:stretch>
            <a:fillRect/>
          </a:stretch>
        </p:blipFill>
        <p:spPr>
          <a:xfrm>
            <a:off x="6336145" y="4002138"/>
            <a:ext cx="5375563" cy="2378023"/>
          </a:xfrm>
          <a:prstGeom prst="rect">
            <a:avLst/>
          </a:prstGeom>
        </p:spPr>
      </p:pic>
      <p:grpSp>
        <p:nvGrpSpPr>
          <p:cNvPr id="6" name="Group 5">
            <a:extLst>
              <a:ext uri="{FF2B5EF4-FFF2-40B4-BE49-F238E27FC236}">
                <a16:creationId xmlns:a16="http://schemas.microsoft.com/office/drawing/2014/main" id="{0B58206C-7253-4B06-8666-BD4F319469F2}"/>
              </a:ext>
            </a:extLst>
          </p:cNvPr>
          <p:cNvGrpSpPr/>
          <p:nvPr/>
        </p:nvGrpSpPr>
        <p:grpSpPr>
          <a:xfrm>
            <a:off x="702892" y="2179722"/>
            <a:ext cx="4645580" cy="3011428"/>
            <a:chOff x="6562433" y="2623879"/>
            <a:chExt cx="4645580" cy="3011428"/>
          </a:xfrm>
        </p:grpSpPr>
        <p:sp>
          <p:nvSpPr>
            <p:cNvPr id="7" name="Rectangle: Rounded Corners 6">
              <a:extLst>
                <a:ext uri="{FF2B5EF4-FFF2-40B4-BE49-F238E27FC236}">
                  <a16:creationId xmlns:a16="http://schemas.microsoft.com/office/drawing/2014/main" id="{87746E6B-62CD-4DD8-8C06-271074ED91CF}"/>
                </a:ext>
              </a:extLst>
            </p:cNvPr>
            <p:cNvSpPr/>
            <p:nvPr/>
          </p:nvSpPr>
          <p:spPr>
            <a:xfrm>
              <a:off x="6562433" y="2623879"/>
              <a:ext cx="4645580" cy="270657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85DBECAE-55B7-4999-BAEE-891D6D61A3A1}"/>
                </a:ext>
              </a:extLst>
            </p:cNvPr>
            <p:cNvSpPr txBox="1">
              <a:spLocks/>
            </p:cNvSpPr>
            <p:nvPr/>
          </p:nvSpPr>
          <p:spPr>
            <a:xfrm>
              <a:off x="6656213" y="2843918"/>
              <a:ext cx="4364240" cy="23983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1783E63-2811-4FC1-8E9A-9518D62E5047}"/>
                </a:ext>
              </a:extLst>
            </p:cNvPr>
            <p:cNvSpPr txBox="1">
              <a:spLocks/>
            </p:cNvSpPr>
            <p:nvPr/>
          </p:nvSpPr>
          <p:spPr>
            <a:xfrm>
              <a:off x="6656212" y="2928736"/>
              <a:ext cx="4458021"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4m maximum range</a:t>
              </a:r>
            </a:p>
            <a:p>
              <a:r>
                <a:rPr lang="en-US" dirty="0"/>
                <a:t>50Hz maximum sampling rage</a:t>
              </a:r>
            </a:p>
            <a:p>
              <a:r>
                <a:rPr lang="en-US" dirty="0"/>
                <a:t>Small size</a:t>
              </a:r>
              <a:r>
                <a:rPr lang="hu-HU" dirty="0"/>
                <a:t>:</a:t>
              </a:r>
              <a:r>
                <a:rPr lang="en-US" dirty="0"/>
                <a:t> 4.9x2.5x1.56mm </a:t>
              </a:r>
            </a:p>
            <a:p>
              <a:r>
                <a:rPr lang="en-US" dirty="0"/>
                <a:t>27</a:t>
              </a:r>
              <a:r>
                <a:rPr lang="hu-HU" dirty="0"/>
                <a:t>° Field of view</a:t>
              </a:r>
              <a:endParaRPr lang="en-US" dirty="0"/>
            </a:p>
            <a:p>
              <a:r>
                <a:rPr lang="en-US" dirty="0"/>
                <a:t>Adjustable Region of Interest</a:t>
              </a:r>
            </a:p>
            <a:p>
              <a:endParaRPr lang="en-US" dirty="0"/>
            </a:p>
          </p:txBody>
        </p:sp>
      </p:grpSp>
      <p:pic>
        <p:nvPicPr>
          <p:cNvPr id="13" name="Picture 12">
            <a:extLst>
              <a:ext uri="{FF2B5EF4-FFF2-40B4-BE49-F238E27FC236}">
                <a16:creationId xmlns:a16="http://schemas.microsoft.com/office/drawing/2014/main" id="{5C3DDF0F-690B-4D3F-BA66-488E70180ECE}"/>
              </a:ext>
            </a:extLst>
          </p:cNvPr>
          <p:cNvPicPr>
            <a:picLocks noChangeAspect="1"/>
          </p:cNvPicPr>
          <p:nvPr/>
        </p:nvPicPr>
        <p:blipFill>
          <a:blip r:embed="rId3"/>
          <a:stretch>
            <a:fillRect/>
          </a:stretch>
        </p:blipFill>
        <p:spPr>
          <a:xfrm>
            <a:off x="6749748" y="898364"/>
            <a:ext cx="4645580" cy="2869230"/>
          </a:xfrm>
          <a:prstGeom prst="rect">
            <a:avLst/>
          </a:prstGeom>
        </p:spPr>
      </p:pic>
    </p:spTree>
    <p:extLst>
      <p:ext uri="{BB962C8B-B14F-4D97-AF65-F5344CB8AC3E}">
        <p14:creationId xmlns:p14="http://schemas.microsoft.com/office/powerpoint/2010/main" val="3225381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Initial LIDAR layout for 2D SLAM</a:t>
            </a:r>
            <a:endParaRPr lang="LID4096" dirty="0"/>
          </a:p>
        </p:txBody>
      </p:sp>
      <p:grpSp>
        <p:nvGrpSpPr>
          <p:cNvPr id="6" name="Group 5">
            <a:extLst>
              <a:ext uri="{FF2B5EF4-FFF2-40B4-BE49-F238E27FC236}">
                <a16:creationId xmlns:a16="http://schemas.microsoft.com/office/drawing/2014/main" id="{0B58206C-7253-4B06-8666-BD4F319469F2}"/>
              </a:ext>
            </a:extLst>
          </p:cNvPr>
          <p:cNvGrpSpPr/>
          <p:nvPr/>
        </p:nvGrpSpPr>
        <p:grpSpPr>
          <a:xfrm>
            <a:off x="6900310" y="2121099"/>
            <a:ext cx="4645580" cy="3599979"/>
            <a:chOff x="6562433" y="2623878"/>
            <a:chExt cx="4645580" cy="3599979"/>
          </a:xfrm>
        </p:grpSpPr>
        <p:sp>
          <p:nvSpPr>
            <p:cNvPr id="7" name="Rectangle: Rounded Corners 6">
              <a:extLst>
                <a:ext uri="{FF2B5EF4-FFF2-40B4-BE49-F238E27FC236}">
                  <a16:creationId xmlns:a16="http://schemas.microsoft.com/office/drawing/2014/main" id="{87746E6B-62CD-4DD8-8C06-271074ED91CF}"/>
                </a:ext>
              </a:extLst>
            </p:cNvPr>
            <p:cNvSpPr/>
            <p:nvPr/>
          </p:nvSpPr>
          <p:spPr>
            <a:xfrm>
              <a:off x="6562433" y="2623878"/>
              <a:ext cx="4645580" cy="3526269"/>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85DBECAE-55B7-4999-BAEE-891D6D61A3A1}"/>
                </a:ext>
              </a:extLst>
            </p:cNvPr>
            <p:cNvSpPr txBox="1">
              <a:spLocks/>
            </p:cNvSpPr>
            <p:nvPr/>
          </p:nvSpPr>
          <p:spPr>
            <a:xfrm>
              <a:off x="6656213" y="2843918"/>
              <a:ext cx="4364240" cy="33799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1783E63-2811-4FC1-8E9A-9518D62E5047}"/>
                </a:ext>
              </a:extLst>
            </p:cNvPr>
            <p:cNvSpPr txBox="1">
              <a:spLocks/>
            </p:cNvSpPr>
            <p:nvPr/>
          </p:nvSpPr>
          <p:spPr>
            <a:xfrm>
              <a:off x="6656212" y="2928736"/>
              <a:ext cx="4458021" cy="2981267"/>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13 sensors</a:t>
              </a:r>
            </a:p>
            <a:p>
              <a:r>
                <a:rPr lang="en-US" dirty="0"/>
                <a:t>Covers 351</a:t>
              </a:r>
              <a:r>
                <a:rPr lang="hu-HU" dirty="0"/>
                <a:t>° of the plane</a:t>
              </a:r>
            </a:p>
            <a:p>
              <a:r>
                <a:rPr lang="hu-HU" dirty="0"/>
                <a:t>Doesn</a:t>
              </a:r>
              <a:r>
                <a:rPr lang="en-US" dirty="0"/>
                <a:t>’t take into account the changes in yaw angles</a:t>
              </a:r>
            </a:p>
            <a:p>
              <a:r>
                <a:rPr lang="en-US" dirty="0"/>
                <a:t>Only used in simulations to gain experience</a:t>
              </a:r>
            </a:p>
            <a:p>
              <a:r>
                <a:rPr lang="en-US" dirty="0"/>
                <a:t>3D layout is design based on experience gained during simulations using this layout</a:t>
              </a:r>
            </a:p>
          </p:txBody>
        </p:sp>
      </p:grpSp>
      <p:pic>
        <p:nvPicPr>
          <p:cNvPr id="4" name="Picture 3">
            <a:extLst>
              <a:ext uri="{FF2B5EF4-FFF2-40B4-BE49-F238E27FC236}">
                <a16:creationId xmlns:a16="http://schemas.microsoft.com/office/drawing/2014/main" id="{D2F96B06-5018-46C9-919C-E08F4460BC45}"/>
              </a:ext>
            </a:extLst>
          </p:cNvPr>
          <p:cNvPicPr>
            <a:picLocks noChangeAspect="1"/>
          </p:cNvPicPr>
          <p:nvPr/>
        </p:nvPicPr>
        <p:blipFill rotWithShape="1">
          <a:blip r:embed="rId2"/>
          <a:srcRect t="5652" b="4699"/>
          <a:stretch/>
        </p:blipFill>
        <p:spPr>
          <a:xfrm>
            <a:off x="1076158" y="1915167"/>
            <a:ext cx="4215534" cy="4011844"/>
          </a:xfrm>
          <a:prstGeom prst="rect">
            <a:avLst/>
          </a:prstGeom>
        </p:spPr>
      </p:pic>
    </p:spTree>
    <p:extLst>
      <p:ext uri="{BB962C8B-B14F-4D97-AF65-F5344CB8AC3E}">
        <p14:creationId xmlns:p14="http://schemas.microsoft.com/office/powerpoint/2010/main" val="762492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a:xfrm>
            <a:off x="646111" y="452718"/>
            <a:ext cx="9744798" cy="1400530"/>
          </a:xfrm>
        </p:spPr>
        <p:txBody>
          <a:bodyPr/>
          <a:lstStyle/>
          <a:p>
            <a:r>
              <a:rPr lang="en-US" dirty="0"/>
              <a:t>Hardware design for real world data collection and offline processing</a:t>
            </a:r>
            <a:endParaRPr lang="LID4096" dirty="0"/>
          </a:p>
        </p:txBody>
      </p:sp>
      <p:pic>
        <p:nvPicPr>
          <p:cNvPr id="5" name="Content Placeholder 4">
            <a:extLst>
              <a:ext uri="{FF2B5EF4-FFF2-40B4-BE49-F238E27FC236}">
                <a16:creationId xmlns:a16="http://schemas.microsoft.com/office/drawing/2014/main" id="{52DF9578-770F-4E4E-973B-4B3D36CB5563}"/>
              </a:ext>
            </a:extLst>
          </p:cNvPr>
          <p:cNvPicPr>
            <a:picLocks noGrp="1" noChangeAspect="1"/>
          </p:cNvPicPr>
          <p:nvPr>
            <p:ph idx="1"/>
          </p:nvPr>
        </p:nvPicPr>
        <p:blipFill>
          <a:blip r:embed="rId2"/>
          <a:stretch>
            <a:fillRect/>
          </a:stretch>
        </p:blipFill>
        <p:spPr>
          <a:xfrm>
            <a:off x="646111" y="2045123"/>
            <a:ext cx="5832524" cy="4195762"/>
          </a:xfrm>
        </p:spPr>
      </p:pic>
      <p:sp>
        <p:nvSpPr>
          <p:cNvPr id="7" name="Rectangle: Rounded Corners 6">
            <a:extLst>
              <a:ext uri="{FF2B5EF4-FFF2-40B4-BE49-F238E27FC236}">
                <a16:creationId xmlns:a16="http://schemas.microsoft.com/office/drawing/2014/main" id="{861DAAC8-587E-47BA-A9D9-83A7D17A85C8}"/>
              </a:ext>
            </a:extLst>
          </p:cNvPr>
          <p:cNvSpPr/>
          <p:nvPr/>
        </p:nvSpPr>
        <p:spPr>
          <a:xfrm>
            <a:off x="7154408" y="2640907"/>
            <a:ext cx="4769737" cy="320782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7AF6FEE5-DAFA-42C7-A55F-2BD84D2CDDCB}"/>
              </a:ext>
            </a:extLst>
          </p:cNvPr>
          <p:cNvSpPr txBox="1">
            <a:spLocks/>
          </p:cNvSpPr>
          <p:nvPr/>
        </p:nvSpPr>
        <p:spPr>
          <a:xfrm>
            <a:off x="7250694" y="2860946"/>
            <a:ext cx="4480878" cy="337993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1273315A-5A27-4A63-A2C7-03112F54EFD5}"/>
              </a:ext>
            </a:extLst>
          </p:cNvPr>
          <p:cNvSpPr txBox="1">
            <a:spLocks/>
          </p:cNvSpPr>
          <p:nvPr/>
        </p:nvSpPr>
        <p:spPr>
          <a:xfrm>
            <a:off x="7346980" y="2945764"/>
            <a:ext cx="4480878"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Design for 20 sensors with 50 Hz update rate</a:t>
            </a:r>
          </a:p>
          <a:p>
            <a:r>
              <a:rPr lang="en-US" dirty="0"/>
              <a:t>Microcontroller reads data from each sensor</a:t>
            </a:r>
          </a:p>
          <a:p>
            <a:r>
              <a:rPr lang="en-US" dirty="0"/>
              <a:t>Saves measurements on an SD Card</a:t>
            </a:r>
          </a:p>
          <a:p>
            <a:r>
              <a:rPr lang="en-US" dirty="0"/>
              <a:t>SLAM algorithm runs offline</a:t>
            </a:r>
          </a:p>
          <a:p>
            <a:endParaRPr lang="en-US" dirty="0"/>
          </a:p>
          <a:p>
            <a:endParaRPr lang="en-US" dirty="0"/>
          </a:p>
        </p:txBody>
      </p:sp>
    </p:spTree>
    <p:extLst>
      <p:ext uri="{BB962C8B-B14F-4D97-AF65-F5344CB8AC3E}">
        <p14:creationId xmlns:p14="http://schemas.microsoft.com/office/powerpoint/2010/main" val="7340083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30AD-4DCC-4B99-8F92-79D5B9FD548C}"/>
              </a:ext>
            </a:extLst>
          </p:cNvPr>
          <p:cNvSpPr>
            <a:spLocks noGrp="1"/>
          </p:cNvSpPr>
          <p:nvPr>
            <p:ph type="title"/>
          </p:nvPr>
        </p:nvSpPr>
        <p:spPr>
          <a:xfrm>
            <a:off x="531811" y="1641438"/>
            <a:ext cx="9404723" cy="2073312"/>
          </a:xfrm>
        </p:spPr>
        <p:txBody>
          <a:bodyPr/>
          <a:lstStyle/>
          <a:p>
            <a:r>
              <a:rPr lang="en-US" sz="5400" dirty="0"/>
              <a:t>Thank you</a:t>
            </a:r>
            <a:br>
              <a:rPr lang="en-US" sz="5400" dirty="0"/>
            </a:br>
            <a:r>
              <a:rPr lang="en-US" sz="5400" dirty="0"/>
              <a:t>for your attention!</a:t>
            </a:r>
            <a:endParaRPr lang="LID4096" sz="5400" dirty="0"/>
          </a:p>
        </p:txBody>
      </p:sp>
      <p:cxnSp>
        <p:nvCxnSpPr>
          <p:cNvPr id="5" name="Straight Connector 4">
            <a:extLst>
              <a:ext uri="{FF2B5EF4-FFF2-40B4-BE49-F238E27FC236}">
                <a16:creationId xmlns:a16="http://schemas.microsoft.com/office/drawing/2014/main" id="{CD718922-6016-4D69-B926-53A681FE3C37}"/>
              </a:ext>
            </a:extLst>
          </p:cNvPr>
          <p:cNvCxnSpPr/>
          <p:nvPr/>
        </p:nvCxnSpPr>
        <p:spPr>
          <a:xfrm>
            <a:off x="377190" y="1291590"/>
            <a:ext cx="0" cy="2423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15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819765" y="1958492"/>
            <a:ext cx="10304640" cy="228904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Task</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933630" y="2131828"/>
            <a:ext cx="10304640" cy="1987887"/>
          </a:xfrm>
        </p:spPr>
        <p:txBody>
          <a:bodyPr>
            <a:normAutofit/>
          </a:bodyPr>
          <a:lstStyle/>
          <a:p>
            <a:pPr marL="0" indent="0">
              <a:buNone/>
            </a:pPr>
            <a:r>
              <a:rPr lang="en-US" dirty="0"/>
              <a:t>The student’s task is to develop a positioning system by placing stationary LIDAR sensors on a drone, to collect range measurements of its environment and use a SLAM algorithm to find the current position. The position and orientation of these sensors is fixed relative to the drone’s frame and scanning of the drone’s environment is done by orientation changes that happen due to the natural motion during flights.</a:t>
            </a:r>
            <a:endParaRPr lang="LID4096" dirty="0"/>
          </a:p>
        </p:txBody>
      </p:sp>
    </p:spTree>
    <p:extLst>
      <p:ext uri="{BB962C8B-B14F-4D97-AF65-F5344CB8AC3E}">
        <p14:creationId xmlns:p14="http://schemas.microsoft.com/office/powerpoint/2010/main" val="421060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Current status of work</a:t>
            </a:r>
            <a:endParaRPr lang="LID4096" dirty="0"/>
          </a:p>
        </p:txBody>
      </p:sp>
      <p:graphicFrame>
        <p:nvGraphicFramePr>
          <p:cNvPr id="9" name="Chart 8">
            <a:extLst>
              <a:ext uri="{FF2B5EF4-FFF2-40B4-BE49-F238E27FC236}">
                <a16:creationId xmlns:a16="http://schemas.microsoft.com/office/drawing/2014/main" id="{A5CEC433-4B56-480C-B16E-36824576D563}"/>
              </a:ext>
            </a:extLst>
          </p:cNvPr>
          <p:cNvGraphicFramePr/>
          <p:nvPr>
            <p:extLst>
              <p:ext uri="{D42A27DB-BD31-4B8C-83A1-F6EECF244321}">
                <p14:modId xmlns:p14="http://schemas.microsoft.com/office/powerpoint/2010/main" val="2313594142"/>
              </p:ext>
            </p:extLst>
          </p:nvPr>
        </p:nvGraphicFramePr>
        <p:xfrm>
          <a:off x="5515896" y="1337188"/>
          <a:ext cx="6315587" cy="5230760"/>
        </p:xfrm>
        <a:graphic>
          <a:graphicData uri="http://schemas.openxmlformats.org/drawingml/2006/chart">
            <c:chart xmlns:c="http://schemas.openxmlformats.org/drawingml/2006/chart" xmlns:r="http://schemas.openxmlformats.org/officeDocument/2006/relationships" r:id="rId2"/>
          </a:graphicData>
        </a:graphic>
      </p:graphicFrame>
      <p:sp>
        <p:nvSpPr>
          <p:cNvPr id="10" name="Rectangle: Rounded Corners 9">
            <a:extLst>
              <a:ext uri="{FF2B5EF4-FFF2-40B4-BE49-F238E27FC236}">
                <a16:creationId xmlns:a16="http://schemas.microsoft.com/office/drawing/2014/main" id="{8C666C43-2598-4EA6-8D6C-5B12134A1784}"/>
              </a:ext>
            </a:extLst>
          </p:cNvPr>
          <p:cNvSpPr/>
          <p:nvPr/>
        </p:nvSpPr>
        <p:spPr>
          <a:xfrm>
            <a:off x="544460" y="1958492"/>
            <a:ext cx="4971435" cy="3783547"/>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1" name="Content Placeholder 2">
            <a:extLst>
              <a:ext uri="{FF2B5EF4-FFF2-40B4-BE49-F238E27FC236}">
                <a16:creationId xmlns:a16="http://schemas.microsoft.com/office/drawing/2014/main" id="{25EC0295-0E10-43FE-ADDE-E9C4A2BD4F65}"/>
              </a:ext>
            </a:extLst>
          </p:cNvPr>
          <p:cNvSpPr>
            <a:spLocks noGrp="1"/>
          </p:cNvSpPr>
          <p:nvPr>
            <p:ph idx="1"/>
          </p:nvPr>
        </p:nvSpPr>
        <p:spPr>
          <a:xfrm>
            <a:off x="646111" y="2209089"/>
            <a:ext cx="4869784" cy="3444459"/>
          </a:xfrm>
        </p:spPr>
        <p:txBody>
          <a:bodyPr>
            <a:normAutofit fontScale="92500" lnSpcReduction="10000"/>
          </a:bodyPr>
          <a:lstStyle/>
          <a:p>
            <a:pPr marL="0" indent="0">
              <a:buNone/>
            </a:pPr>
            <a:r>
              <a:rPr lang="en-US" dirty="0"/>
              <a:t>What I have worked on during this semester</a:t>
            </a:r>
          </a:p>
          <a:p>
            <a:r>
              <a:rPr lang="en-US" dirty="0"/>
              <a:t>Literature review </a:t>
            </a:r>
          </a:p>
          <a:p>
            <a:r>
              <a:rPr lang="en-US" dirty="0"/>
              <a:t>Learned about ROS, Gazebo, PX4 and how to use them for drone simulations</a:t>
            </a:r>
          </a:p>
          <a:p>
            <a:r>
              <a:rPr lang="en-US" dirty="0"/>
              <a:t>Reviewed ranging sensors</a:t>
            </a:r>
          </a:p>
          <a:p>
            <a:r>
              <a:rPr lang="en-US" dirty="0"/>
              <a:t>Reviewed SLAM techniques </a:t>
            </a:r>
          </a:p>
          <a:p>
            <a:r>
              <a:rPr lang="en-US" dirty="0"/>
              <a:t>Reviewed available SLAM packages in ROS</a:t>
            </a:r>
          </a:p>
          <a:p>
            <a:endParaRPr lang="en-US" dirty="0"/>
          </a:p>
          <a:p>
            <a:endParaRPr lang="en-US" dirty="0"/>
          </a:p>
          <a:p>
            <a:endParaRPr lang="LID4096" dirty="0"/>
          </a:p>
        </p:txBody>
      </p:sp>
      <p:sp>
        <p:nvSpPr>
          <p:cNvPr id="12" name="TextBox 11">
            <a:extLst>
              <a:ext uri="{FF2B5EF4-FFF2-40B4-BE49-F238E27FC236}">
                <a16:creationId xmlns:a16="http://schemas.microsoft.com/office/drawing/2014/main" id="{63DF7A33-A7BF-43A4-9848-987CB14242F1}"/>
              </a:ext>
            </a:extLst>
          </p:cNvPr>
          <p:cNvSpPr txBox="1"/>
          <p:nvPr/>
        </p:nvSpPr>
        <p:spPr>
          <a:xfrm>
            <a:off x="7659329" y="2959509"/>
            <a:ext cx="835742" cy="369332"/>
          </a:xfrm>
          <a:prstGeom prst="rect">
            <a:avLst/>
          </a:prstGeom>
          <a:noFill/>
        </p:spPr>
        <p:txBody>
          <a:bodyPr wrap="square" rtlCol="0">
            <a:spAutoFit/>
          </a:bodyPr>
          <a:lstStyle/>
          <a:p>
            <a:r>
              <a:rPr lang="hu-HU" b="1" dirty="0"/>
              <a:t>20%</a:t>
            </a:r>
            <a:endParaRPr lang="LID4096" b="1" dirty="0"/>
          </a:p>
        </p:txBody>
      </p:sp>
      <p:sp>
        <p:nvSpPr>
          <p:cNvPr id="13" name="TextBox 12">
            <a:extLst>
              <a:ext uri="{FF2B5EF4-FFF2-40B4-BE49-F238E27FC236}">
                <a16:creationId xmlns:a16="http://schemas.microsoft.com/office/drawing/2014/main" id="{84CB0D20-BBB3-48B9-8854-CCAB53964A1A}"/>
              </a:ext>
            </a:extLst>
          </p:cNvPr>
          <p:cNvSpPr txBox="1"/>
          <p:nvPr/>
        </p:nvSpPr>
        <p:spPr>
          <a:xfrm>
            <a:off x="7379109" y="4635421"/>
            <a:ext cx="835742" cy="369332"/>
          </a:xfrm>
          <a:prstGeom prst="rect">
            <a:avLst/>
          </a:prstGeom>
          <a:noFill/>
        </p:spPr>
        <p:txBody>
          <a:bodyPr wrap="square" rtlCol="0">
            <a:spAutoFit/>
          </a:bodyPr>
          <a:lstStyle/>
          <a:p>
            <a:r>
              <a:rPr lang="en-US" b="1" dirty="0"/>
              <a:t>40%</a:t>
            </a:r>
            <a:endParaRPr lang="LID4096" b="1" dirty="0"/>
          </a:p>
        </p:txBody>
      </p:sp>
      <p:sp>
        <p:nvSpPr>
          <p:cNvPr id="14" name="TextBox 13">
            <a:extLst>
              <a:ext uri="{FF2B5EF4-FFF2-40B4-BE49-F238E27FC236}">
                <a16:creationId xmlns:a16="http://schemas.microsoft.com/office/drawing/2014/main" id="{52DFDE8F-7676-4A2C-9C16-69C50BFC1D68}"/>
              </a:ext>
            </a:extLst>
          </p:cNvPr>
          <p:cNvSpPr txBox="1"/>
          <p:nvPr/>
        </p:nvSpPr>
        <p:spPr>
          <a:xfrm>
            <a:off x="9345561" y="3952568"/>
            <a:ext cx="835742" cy="369332"/>
          </a:xfrm>
          <a:prstGeom prst="rect">
            <a:avLst/>
          </a:prstGeom>
          <a:noFill/>
        </p:spPr>
        <p:txBody>
          <a:bodyPr wrap="square" rtlCol="0">
            <a:spAutoFit/>
          </a:bodyPr>
          <a:lstStyle/>
          <a:p>
            <a:r>
              <a:rPr lang="en-US" b="1" dirty="0"/>
              <a:t>4</a:t>
            </a:r>
            <a:r>
              <a:rPr lang="hu-HU" b="1" dirty="0"/>
              <a:t>0%</a:t>
            </a:r>
            <a:endParaRPr lang="LID4096" b="1" dirty="0"/>
          </a:p>
        </p:txBody>
      </p:sp>
    </p:spTree>
    <p:extLst>
      <p:ext uri="{BB962C8B-B14F-4D97-AF65-F5344CB8AC3E}">
        <p14:creationId xmlns:p14="http://schemas.microsoft.com/office/powerpoint/2010/main" val="3214432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190500" y="1476712"/>
            <a:ext cx="5572991" cy="449820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Motivation</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304366" y="1650048"/>
            <a:ext cx="5283633" cy="4195481"/>
          </a:xfrm>
        </p:spPr>
        <p:txBody>
          <a:bodyPr>
            <a:normAutofit lnSpcReduction="10000"/>
          </a:bodyPr>
          <a:lstStyle/>
          <a:p>
            <a:pPr marL="0" indent="0">
              <a:buNone/>
            </a:pPr>
            <a:r>
              <a:rPr lang="en-US" dirty="0"/>
              <a:t>Typically used sensors for mapping and localization</a:t>
            </a:r>
            <a:endParaRPr lang="hu-HU" dirty="0"/>
          </a:p>
          <a:p>
            <a:r>
              <a:rPr lang="en-US" dirty="0"/>
              <a:t>3D LIDAR scanners</a:t>
            </a:r>
          </a:p>
          <a:p>
            <a:pPr lvl="1"/>
            <a:r>
              <a:rPr lang="en-US" dirty="0"/>
              <a:t>Accurate</a:t>
            </a:r>
          </a:p>
          <a:p>
            <a:pPr lvl="1"/>
            <a:r>
              <a:rPr lang="en-US" dirty="0"/>
              <a:t>Heavy for small vehicles</a:t>
            </a:r>
          </a:p>
          <a:p>
            <a:pPr lvl="1"/>
            <a:r>
              <a:rPr lang="en-US" dirty="0"/>
              <a:t>Sensitive </a:t>
            </a:r>
          </a:p>
          <a:p>
            <a:pPr lvl="1"/>
            <a:r>
              <a:rPr lang="en-US" dirty="0"/>
              <a:t>Expensive</a:t>
            </a:r>
          </a:p>
          <a:p>
            <a:r>
              <a:rPr lang="en-US" dirty="0"/>
              <a:t>Monocular, stereo or RGB-D camera</a:t>
            </a:r>
          </a:p>
          <a:p>
            <a:pPr lvl="1"/>
            <a:r>
              <a:rPr lang="en-US" dirty="0"/>
              <a:t>Detailed maps</a:t>
            </a:r>
          </a:p>
          <a:p>
            <a:pPr lvl="1"/>
            <a:r>
              <a:rPr lang="en-US" dirty="0"/>
              <a:t>High amounts of data</a:t>
            </a:r>
          </a:p>
          <a:p>
            <a:pPr lvl="1"/>
            <a:r>
              <a:rPr lang="en-US" dirty="0"/>
              <a:t>Requires high computation</a:t>
            </a:r>
            <a:endParaRPr lang="LID4096" dirty="0"/>
          </a:p>
        </p:txBody>
      </p:sp>
      <p:pic>
        <p:nvPicPr>
          <p:cNvPr id="6" name="Picture 5">
            <a:extLst>
              <a:ext uri="{FF2B5EF4-FFF2-40B4-BE49-F238E27FC236}">
                <a16:creationId xmlns:a16="http://schemas.microsoft.com/office/drawing/2014/main" id="{1403D16A-4BD5-4013-AC84-AC65D4112BD3}"/>
              </a:ext>
            </a:extLst>
          </p:cNvPr>
          <p:cNvPicPr>
            <a:picLocks noChangeAspect="1"/>
          </p:cNvPicPr>
          <p:nvPr/>
        </p:nvPicPr>
        <p:blipFill>
          <a:blip r:embed="rId2"/>
          <a:stretch>
            <a:fillRect/>
          </a:stretch>
        </p:blipFill>
        <p:spPr>
          <a:xfrm>
            <a:off x="5982133" y="2201813"/>
            <a:ext cx="5905500" cy="3048000"/>
          </a:xfrm>
          <a:prstGeom prst="rect">
            <a:avLst/>
          </a:prstGeom>
        </p:spPr>
      </p:pic>
    </p:spTree>
    <p:extLst>
      <p:ext uri="{BB962C8B-B14F-4D97-AF65-F5344CB8AC3E}">
        <p14:creationId xmlns:p14="http://schemas.microsoft.com/office/powerpoint/2010/main" val="4233412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190500" y="1575036"/>
            <a:ext cx="5443383" cy="425144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Goal</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304367" y="1821792"/>
            <a:ext cx="5329517" cy="4004687"/>
          </a:xfrm>
        </p:spPr>
        <p:txBody>
          <a:bodyPr>
            <a:normAutofit fontScale="85000" lnSpcReduction="10000"/>
          </a:bodyPr>
          <a:lstStyle/>
          <a:p>
            <a:pPr marL="0" indent="0">
              <a:buNone/>
            </a:pPr>
            <a:r>
              <a:rPr lang="en-US" dirty="0"/>
              <a:t>Localization and mapping in indoor environment</a:t>
            </a:r>
            <a:endParaRPr lang="hu-HU" dirty="0"/>
          </a:p>
          <a:p>
            <a:r>
              <a:rPr lang="en-US" dirty="0"/>
              <a:t>Using stationary LIDAR sensors </a:t>
            </a:r>
          </a:p>
          <a:p>
            <a:r>
              <a:rPr lang="en-US" dirty="0"/>
              <a:t>Scanning the whole 3D range</a:t>
            </a:r>
          </a:p>
          <a:p>
            <a:r>
              <a:rPr lang="en-US" dirty="0"/>
              <a:t>Online computation</a:t>
            </a:r>
          </a:p>
          <a:p>
            <a:endParaRPr lang="en-US" dirty="0"/>
          </a:p>
          <a:p>
            <a:pPr marL="0" indent="0">
              <a:buNone/>
            </a:pPr>
            <a:r>
              <a:rPr lang="en-US" dirty="0"/>
              <a:t>Why stationary sensors?</a:t>
            </a:r>
          </a:p>
          <a:p>
            <a:r>
              <a:rPr lang="en-US" dirty="0"/>
              <a:t>Lightweight</a:t>
            </a:r>
          </a:p>
          <a:p>
            <a:r>
              <a:rPr lang="en-US" dirty="0"/>
              <a:t>No effect on flight behavior</a:t>
            </a:r>
          </a:p>
          <a:p>
            <a:r>
              <a:rPr lang="en-US" dirty="0"/>
              <a:t>Low computation requirements</a:t>
            </a:r>
          </a:p>
          <a:p>
            <a:r>
              <a:rPr lang="en-US" dirty="0"/>
              <a:t>In solutions where localization and mapping is needed, but processing is a limited resource</a:t>
            </a:r>
          </a:p>
          <a:p>
            <a:endParaRPr lang="en-US" dirty="0"/>
          </a:p>
        </p:txBody>
      </p:sp>
      <p:pic>
        <p:nvPicPr>
          <p:cNvPr id="1028" name="Picture 4" descr="Képtalálat a következőre: „3d slam map”">
            <a:extLst>
              <a:ext uri="{FF2B5EF4-FFF2-40B4-BE49-F238E27FC236}">
                <a16:creationId xmlns:a16="http://schemas.microsoft.com/office/drawing/2014/main" id="{1E88AC4B-6856-48BC-B697-2D0BBABACA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279" y="1454293"/>
            <a:ext cx="6048354" cy="449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082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a:xfrm>
            <a:off x="646111" y="452718"/>
            <a:ext cx="9404723" cy="1400530"/>
          </a:xfrm>
        </p:spPr>
        <p:txBody>
          <a:bodyPr/>
          <a:lstStyle/>
          <a:p>
            <a:r>
              <a:rPr lang="en-US" dirty="0"/>
              <a:t>Data acquisition – Visual</a:t>
            </a:r>
            <a:endParaRPr lang="LID4096" dirty="0"/>
          </a:p>
        </p:txBody>
      </p:sp>
      <p:pic>
        <p:nvPicPr>
          <p:cNvPr id="6" name="Picture 5">
            <a:extLst>
              <a:ext uri="{FF2B5EF4-FFF2-40B4-BE49-F238E27FC236}">
                <a16:creationId xmlns:a16="http://schemas.microsoft.com/office/drawing/2014/main" id="{D49C20E9-E558-4704-832F-F5162DC3F39F}"/>
              </a:ext>
            </a:extLst>
          </p:cNvPr>
          <p:cNvPicPr>
            <a:picLocks noChangeAspect="1"/>
          </p:cNvPicPr>
          <p:nvPr/>
        </p:nvPicPr>
        <p:blipFill rotWithShape="1">
          <a:blip r:embed="rId2"/>
          <a:srcRect l="11028" t="15045" r="14468" b="24122"/>
          <a:stretch/>
        </p:blipFill>
        <p:spPr>
          <a:xfrm>
            <a:off x="159708" y="2167294"/>
            <a:ext cx="3987848" cy="2174806"/>
          </a:xfrm>
          <a:prstGeom prst="rect">
            <a:avLst/>
          </a:prstGeom>
        </p:spPr>
      </p:pic>
      <p:pic>
        <p:nvPicPr>
          <p:cNvPr id="8" name="Picture 7">
            <a:extLst>
              <a:ext uri="{FF2B5EF4-FFF2-40B4-BE49-F238E27FC236}">
                <a16:creationId xmlns:a16="http://schemas.microsoft.com/office/drawing/2014/main" id="{7C96332D-D708-414C-862D-3124E2B853FE}"/>
              </a:ext>
            </a:extLst>
          </p:cNvPr>
          <p:cNvPicPr>
            <a:picLocks noChangeAspect="1"/>
          </p:cNvPicPr>
          <p:nvPr/>
        </p:nvPicPr>
        <p:blipFill>
          <a:blip r:embed="rId3"/>
          <a:stretch>
            <a:fillRect/>
          </a:stretch>
        </p:blipFill>
        <p:spPr>
          <a:xfrm>
            <a:off x="4489147" y="2171449"/>
            <a:ext cx="3555299" cy="2174806"/>
          </a:xfrm>
          <a:prstGeom prst="rect">
            <a:avLst/>
          </a:prstGeom>
        </p:spPr>
      </p:pic>
      <p:pic>
        <p:nvPicPr>
          <p:cNvPr id="2050" name="Picture 2" descr="Képtalálat a következőre: „xbox kinect v2”">
            <a:extLst>
              <a:ext uri="{FF2B5EF4-FFF2-40B4-BE49-F238E27FC236}">
                <a16:creationId xmlns:a16="http://schemas.microsoft.com/office/drawing/2014/main" id="{76936518-3391-4131-9EC6-ED3D9579AB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447" y="2167293"/>
            <a:ext cx="3637701" cy="217480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8646B43A-BFD7-4D33-AD5D-AC9600EBA531}"/>
              </a:ext>
            </a:extLst>
          </p:cNvPr>
          <p:cNvSpPr/>
          <p:nvPr/>
        </p:nvSpPr>
        <p:spPr>
          <a:xfrm>
            <a:off x="277695" y="4488873"/>
            <a:ext cx="3759201" cy="217480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6" name="Content Placeholder 2">
            <a:extLst>
              <a:ext uri="{FF2B5EF4-FFF2-40B4-BE49-F238E27FC236}">
                <a16:creationId xmlns:a16="http://schemas.microsoft.com/office/drawing/2014/main" id="{44D94C7E-D4C7-4082-91D4-B525A6D4F2C8}"/>
              </a:ext>
            </a:extLst>
          </p:cNvPr>
          <p:cNvSpPr>
            <a:spLocks noGrp="1"/>
          </p:cNvSpPr>
          <p:nvPr>
            <p:ph idx="1"/>
          </p:nvPr>
        </p:nvSpPr>
        <p:spPr>
          <a:xfrm>
            <a:off x="401896" y="4660263"/>
            <a:ext cx="3540840" cy="1897853"/>
          </a:xfrm>
        </p:spPr>
        <p:txBody>
          <a:bodyPr>
            <a:normAutofit fontScale="92500" lnSpcReduction="10000"/>
          </a:bodyPr>
          <a:lstStyle/>
          <a:p>
            <a:pPr marL="0" indent="0">
              <a:buNone/>
            </a:pPr>
            <a:r>
              <a:rPr lang="en-US" dirty="0"/>
              <a:t>Monocular camera</a:t>
            </a:r>
          </a:p>
          <a:p>
            <a:r>
              <a:rPr lang="en-US" dirty="0"/>
              <a:t>Cheap</a:t>
            </a:r>
          </a:p>
          <a:p>
            <a:r>
              <a:rPr lang="en-US" dirty="0"/>
              <a:t>Subject to changes in lighting conditions</a:t>
            </a:r>
          </a:p>
          <a:p>
            <a:r>
              <a:rPr lang="en-US" dirty="0"/>
              <a:t>Scale-drift</a:t>
            </a:r>
          </a:p>
        </p:txBody>
      </p:sp>
      <p:sp>
        <p:nvSpPr>
          <p:cNvPr id="17" name="Rectangle: Rounded Corners 16">
            <a:extLst>
              <a:ext uri="{FF2B5EF4-FFF2-40B4-BE49-F238E27FC236}">
                <a16:creationId xmlns:a16="http://schemas.microsoft.com/office/drawing/2014/main" id="{8F623ECF-5A89-47FA-BC36-7D2C3FD25825}"/>
              </a:ext>
            </a:extLst>
          </p:cNvPr>
          <p:cNvSpPr/>
          <p:nvPr/>
        </p:nvSpPr>
        <p:spPr>
          <a:xfrm>
            <a:off x="4489147" y="4488873"/>
            <a:ext cx="3555300" cy="217480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8" name="Content Placeholder 2">
            <a:extLst>
              <a:ext uri="{FF2B5EF4-FFF2-40B4-BE49-F238E27FC236}">
                <a16:creationId xmlns:a16="http://schemas.microsoft.com/office/drawing/2014/main" id="{C67D9B52-7D22-4F8D-8B39-61B39D5DFED5}"/>
              </a:ext>
            </a:extLst>
          </p:cNvPr>
          <p:cNvSpPr txBox="1">
            <a:spLocks/>
          </p:cNvSpPr>
          <p:nvPr/>
        </p:nvSpPr>
        <p:spPr>
          <a:xfrm>
            <a:off x="4572979" y="4660263"/>
            <a:ext cx="3540840" cy="1897853"/>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Stereo camera</a:t>
            </a:r>
          </a:p>
          <a:p>
            <a:r>
              <a:rPr lang="en-US" dirty="0"/>
              <a:t>Requires calibration</a:t>
            </a:r>
          </a:p>
          <a:p>
            <a:r>
              <a:rPr lang="en-US" dirty="0"/>
              <a:t>Subject to changes in lighting conditions</a:t>
            </a:r>
          </a:p>
          <a:p>
            <a:r>
              <a:rPr lang="en-US" dirty="0"/>
              <a:t>Patterns on images cause ambiguity</a:t>
            </a:r>
          </a:p>
        </p:txBody>
      </p:sp>
      <p:sp>
        <p:nvSpPr>
          <p:cNvPr id="19" name="Rectangle: Rounded Corners 18">
            <a:extLst>
              <a:ext uri="{FF2B5EF4-FFF2-40B4-BE49-F238E27FC236}">
                <a16:creationId xmlns:a16="http://schemas.microsoft.com/office/drawing/2014/main" id="{60FB8992-B58E-44D1-9A2F-27B15BE297C9}"/>
              </a:ext>
            </a:extLst>
          </p:cNvPr>
          <p:cNvSpPr/>
          <p:nvPr/>
        </p:nvSpPr>
        <p:spPr>
          <a:xfrm>
            <a:off x="8325447" y="4488873"/>
            <a:ext cx="3759201" cy="217480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0" name="Content Placeholder 2">
            <a:extLst>
              <a:ext uri="{FF2B5EF4-FFF2-40B4-BE49-F238E27FC236}">
                <a16:creationId xmlns:a16="http://schemas.microsoft.com/office/drawing/2014/main" id="{1B78A8FF-BE19-44DA-B67A-40D966A2AC4F}"/>
              </a:ext>
            </a:extLst>
          </p:cNvPr>
          <p:cNvSpPr txBox="1">
            <a:spLocks/>
          </p:cNvSpPr>
          <p:nvPr/>
        </p:nvSpPr>
        <p:spPr>
          <a:xfrm>
            <a:off x="8449648" y="4660263"/>
            <a:ext cx="3540840" cy="189785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RGB-D camera</a:t>
            </a:r>
          </a:p>
          <a:p>
            <a:r>
              <a:rPr lang="en-US" dirty="0"/>
              <a:t>Requires calibration</a:t>
            </a:r>
          </a:p>
          <a:p>
            <a:r>
              <a:rPr lang="en-US" dirty="0"/>
              <a:t>Lightning conditions do not affect measurements indoor</a:t>
            </a:r>
          </a:p>
          <a:p>
            <a:endParaRPr lang="en-US" dirty="0"/>
          </a:p>
          <a:p>
            <a:pPr marL="0" indent="0">
              <a:buNone/>
            </a:pPr>
            <a:endParaRPr lang="en-US" dirty="0"/>
          </a:p>
        </p:txBody>
      </p:sp>
    </p:spTree>
    <p:extLst>
      <p:ext uri="{BB962C8B-B14F-4D97-AF65-F5344CB8AC3E}">
        <p14:creationId xmlns:p14="http://schemas.microsoft.com/office/powerpoint/2010/main" val="634659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Data acquisition – Ranging sensor</a:t>
            </a:r>
            <a:endParaRPr lang="LID4096" dirty="0"/>
          </a:p>
        </p:txBody>
      </p:sp>
      <p:sp>
        <p:nvSpPr>
          <p:cNvPr id="6" name="Rectangle: Rounded Corners 5">
            <a:extLst>
              <a:ext uri="{FF2B5EF4-FFF2-40B4-BE49-F238E27FC236}">
                <a16:creationId xmlns:a16="http://schemas.microsoft.com/office/drawing/2014/main" id="{90011BF0-9714-4355-BBFF-167A184A61C0}"/>
              </a:ext>
            </a:extLst>
          </p:cNvPr>
          <p:cNvSpPr/>
          <p:nvPr/>
        </p:nvSpPr>
        <p:spPr>
          <a:xfrm>
            <a:off x="393290" y="2431033"/>
            <a:ext cx="4041058" cy="3974249"/>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591127" y="2668577"/>
            <a:ext cx="3843221" cy="3652697"/>
          </a:xfrm>
        </p:spPr>
        <p:txBody>
          <a:bodyPr>
            <a:normAutofit fontScale="85000" lnSpcReduction="20000"/>
          </a:bodyPr>
          <a:lstStyle/>
          <a:p>
            <a:pPr marL="0" indent="0">
              <a:buNone/>
            </a:pPr>
            <a:r>
              <a:rPr lang="en-US" dirty="0"/>
              <a:t>Ultrasonic sensor</a:t>
            </a:r>
          </a:p>
          <a:p>
            <a:r>
              <a:rPr lang="en-US" dirty="0"/>
              <a:t>Range up to 5 m </a:t>
            </a:r>
          </a:p>
          <a:p>
            <a:r>
              <a:rPr lang="en-US" dirty="0"/>
              <a:t>Mirrors and windows block signal</a:t>
            </a:r>
          </a:p>
          <a:p>
            <a:r>
              <a:rPr lang="en-US" dirty="0"/>
              <a:t>Unpopular in robotics for mapping purposes</a:t>
            </a:r>
          </a:p>
          <a:p>
            <a:pPr marL="0" indent="0">
              <a:buNone/>
            </a:pPr>
            <a:r>
              <a:rPr lang="en-US" dirty="0"/>
              <a:t>LIDAR</a:t>
            </a:r>
          </a:p>
          <a:p>
            <a:r>
              <a:rPr lang="en-US" dirty="0"/>
              <a:t>Up to 500Hz sampling rate</a:t>
            </a:r>
          </a:p>
          <a:p>
            <a:r>
              <a:rPr lang="en-US" dirty="0"/>
              <a:t>Down to mm level precision</a:t>
            </a:r>
          </a:p>
          <a:p>
            <a:r>
              <a:rPr lang="en-US" dirty="0"/>
              <a:t>100m range</a:t>
            </a:r>
          </a:p>
          <a:p>
            <a:r>
              <a:rPr lang="en-US" dirty="0"/>
              <a:t>Mirrors and windows are transparent to LIDAR</a:t>
            </a:r>
          </a:p>
        </p:txBody>
      </p:sp>
      <p:pic>
        <p:nvPicPr>
          <p:cNvPr id="5" name="Picture 4">
            <a:extLst>
              <a:ext uri="{FF2B5EF4-FFF2-40B4-BE49-F238E27FC236}">
                <a16:creationId xmlns:a16="http://schemas.microsoft.com/office/drawing/2014/main" id="{A7D8E0E4-2985-465D-810B-399B7BC46E5C}"/>
              </a:ext>
            </a:extLst>
          </p:cNvPr>
          <p:cNvPicPr>
            <a:picLocks noChangeAspect="1"/>
          </p:cNvPicPr>
          <p:nvPr/>
        </p:nvPicPr>
        <p:blipFill>
          <a:blip r:embed="rId2"/>
          <a:stretch>
            <a:fillRect/>
          </a:stretch>
        </p:blipFill>
        <p:spPr>
          <a:xfrm>
            <a:off x="4673601" y="2431033"/>
            <a:ext cx="6918036" cy="3890242"/>
          </a:xfrm>
          <a:prstGeom prst="rect">
            <a:avLst/>
          </a:prstGeom>
        </p:spPr>
      </p:pic>
    </p:spTree>
    <p:extLst>
      <p:ext uri="{BB962C8B-B14F-4D97-AF65-F5344CB8AC3E}">
        <p14:creationId xmlns:p14="http://schemas.microsoft.com/office/powerpoint/2010/main" val="2232200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extLst>
              <a:ext uri="{BEBA8EAE-BF5A-486C-A8C5-ECC9F3942E4B}">
                <a14:imgProps xmlns:a14="http://schemas.microsoft.com/office/drawing/2010/main">
                  <a14:imgLayer r:embed="rId3">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7440B-AB2C-4C4B-972D-BB02267603A9}"/>
              </a:ext>
            </a:extLst>
          </p:cNvPr>
          <p:cNvSpPr>
            <a:spLocks noGrp="1"/>
          </p:cNvSpPr>
          <p:nvPr>
            <p:ph type="title"/>
          </p:nvPr>
        </p:nvSpPr>
        <p:spPr>
          <a:xfrm>
            <a:off x="646111" y="452718"/>
            <a:ext cx="10580689" cy="1400530"/>
          </a:xfrm>
        </p:spPr>
        <p:txBody>
          <a:bodyPr/>
          <a:lstStyle/>
          <a:p>
            <a:r>
              <a:rPr lang="en-US" dirty="0"/>
              <a:t>Simultaneous Localization And Mapping</a:t>
            </a:r>
            <a:endParaRPr lang="LID4096" dirty="0"/>
          </a:p>
        </p:txBody>
      </p:sp>
      <p:sp>
        <p:nvSpPr>
          <p:cNvPr id="6" name="Rectangle: Rounded Corners 5">
            <a:extLst>
              <a:ext uri="{FF2B5EF4-FFF2-40B4-BE49-F238E27FC236}">
                <a16:creationId xmlns:a16="http://schemas.microsoft.com/office/drawing/2014/main" id="{36ECA938-DF4E-45D4-81D7-C2D616E58D48}"/>
              </a:ext>
            </a:extLst>
          </p:cNvPr>
          <p:cNvSpPr/>
          <p:nvPr/>
        </p:nvSpPr>
        <p:spPr>
          <a:xfrm>
            <a:off x="6394503" y="2513902"/>
            <a:ext cx="4832297" cy="345714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 name="Content Placeholder 2">
            <a:extLst>
              <a:ext uri="{FF2B5EF4-FFF2-40B4-BE49-F238E27FC236}">
                <a16:creationId xmlns:a16="http://schemas.microsoft.com/office/drawing/2014/main" id="{C731D8AB-3AC7-4C19-9C28-A6B8A23478CF}"/>
              </a:ext>
            </a:extLst>
          </p:cNvPr>
          <p:cNvSpPr>
            <a:spLocks noGrp="1"/>
          </p:cNvSpPr>
          <p:nvPr>
            <p:ph idx="1"/>
          </p:nvPr>
        </p:nvSpPr>
        <p:spPr>
          <a:xfrm>
            <a:off x="6512734" y="2826306"/>
            <a:ext cx="4595833" cy="3379939"/>
          </a:xfrm>
        </p:spPr>
        <p:txBody>
          <a:bodyPr/>
          <a:lstStyle/>
          <a:p>
            <a:r>
              <a:rPr lang="en-US" dirty="0"/>
              <a:t>Proposes the issue of simultaneously localizing a robot and mapping its environment</a:t>
            </a:r>
          </a:p>
          <a:p>
            <a:r>
              <a:rPr lang="en-US" dirty="0"/>
              <a:t>The robot makes relative observations of a number of landmarks using sensors</a:t>
            </a:r>
          </a:p>
          <a:p>
            <a:r>
              <a:rPr lang="en-US" dirty="0"/>
              <a:t>Estimates its trajectory and location of landmarks </a:t>
            </a:r>
            <a:endParaRPr lang="LID4096" dirty="0"/>
          </a:p>
        </p:txBody>
      </p:sp>
      <p:pic>
        <p:nvPicPr>
          <p:cNvPr id="5" name="Picture 4">
            <a:extLst>
              <a:ext uri="{FF2B5EF4-FFF2-40B4-BE49-F238E27FC236}">
                <a16:creationId xmlns:a16="http://schemas.microsoft.com/office/drawing/2014/main" id="{874D33C3-95BA-4BB1-B795-EDD9D40791F5}"/>
              </a:ext>
            </a:extLst>
          </p:cNvPr>
          <p:cNvPicPr>
            <a:picLocks noChangeAspect="1"/>
          </p:cNvPicPr>
          <p:nvPr/>
        </p:nvPicPr>
        <p:blipFill rotWithShape="1">
          <a:blip r:embed="rId4"/>
          <a:srcRect l="455" t="266" r="371" b="658"/>
          <a:stretch/>
        </p:blipFill>
        <p:spPr>
          <a:xfrm>
            <a:off x="959224" y="2513902"/>
            <a:ext cx="4087905" cy="3438663"/>
          </a:xfrm>
          <a:prstGeom prst="rect">
            <a:avLst/>
          </a:prstGeom>
        </p:spPr>
      </p:pic>
    </p:spTree>
    <p:extLst>
      <p:ext uri="{BB962C8B-B14F-4D97-AF65-F5344CB8AC3E}">
        <p14:creationId xmlns:p14="http://schemas.microsoft.com/office/powerpoint/2010/main" val="1285851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SLAM solutions – </a:t>
            </a:r>
            <a:br>
              <a:rPr lang="en-US" dirty="0"/>
            </a:br>
            <a:r>
              <a:rPr lang="en-US" dirty="0"/>
              <a:t>Improve position accuracy</a:t>
            </a:r>
            <a:endParaRPr lang="LID4096" dirty="0"/>
          </a:p>
        </p:txBody>
      </p:sp>
      <p:pic>
        <p:nvPicPr>
          <p:cNvPr id="7" name="Picture 6">
            <a:extLst>
              <a:ext uri="{FF2B5EF4-FFF2-40B4-BE49-F238E27FC236}">
                <a16:creationId xmlns:a16="http://schemas.microsoft.com/office/drawing/2014/main" id="{9556B16C-2E03-4A9C-8333-C21E23CA2435}"/>
              </a:ext>
            </a:extLst>
          </p:cNvPr>
          <p:cNvPicPr>
            <a:picLocks noChangeAspect="1"/>
          </p:cNvPicPr>
          <p:nvPr/>
        </p:nvPicPr>
        <p:blipFill rotWithShape="1">
          <a:blip r:embed="rId2"/>
          <a:srcRect t="2836"/>
          <a:stretch/>
        </p:blipFill>
        <p:spPr>
          <a:xfrm>
            <a:off x="5109232" y="2717100"/>
            <a:ext cx="6481406" cy="3457142"/>
          </a:xfrm>
          <a:prstGeom prst="rect">
            <a:avLst/>
          </a:prstGeom>
        </p:spPr>
      </p:pic>
      <p:sp>
        <p:nvSpPr>
          <p:cNvPr id="8" name="Rectangle: Rounded Corners 7">
            <a:extLst>
              <a:ext uri="{FF2B5EF4-FFF2-40B4-BE49-F238E27FC236}">
                <a16:creationId xmlns:a16="http://schemas.microsoft.com/office/drawing/2014/main" id="{FE56FF65-19EF-411B-993C-0C101EFEAF88}"/>
              </a:ext>
            </a:extLst>
          </p:cNvPr>
          <p:cNvSpPr/>
          <p:nvPr/>
        </p:nvSpPr>
        <p:spPr>
          <a:xfrm>
            <a:off x="209602" y="2717102"/>
            <a:ext cx="4551801" cy="345714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Content Placeholder 2">
            <a:extLst>
              <a:ext uri="{FF2B5EF4-FFF2-40B4-BE49-F238E27FC236}">
                <a16:creationId xmlns:a16="http://schemas.microsoft.com/office/drawing/2014/main" id="{2AD9B10A-09F1-433E-A782-9992A492B19A}"/>
              </a:ext>
            </a:extLst>
          </p:cNvPr>
          <p:cNvSpPr>
            <a:spLocks noGrp="1"/>
          </p:cNvSpPr>
          <p:nvPr>
            <p:ph idx="1"/>
          </p:nvPr>
        </p:nvSpPr>
        <p:spPr>
          <a:xfrm>
            <a:off x="303382" y="3192492"/>
            <a:ext cx="4364240" cy="2795354"/>
          </a:xfrm>
        </p:spPr>
        <p:txBody>
          <a:bodyPr/>
          <a:lstStyle/>
          <a:p>
            <a:r>
              <a:rPr lang="en-US" dirty="0"/>
              <a:t>LIDAR SLAM as additional input</a:t>
            </a:r>
          </a:p>
          <a:p>
            <a:r>
              <a:rPr lang="en-US" dirty="0"/>
              <a:t>Fusion of GPS, IMU and LIDAR SLAM</a:t>
            </a:r>
          </a:p>
          <a:p>
            <a:r>
              <a:rPr lang="en-US" dirty="0"/>
              <a:t>Adaptive Extended Kalman Filter</a:t>
            </a:r>
          </a:p>
          <a:p>
            <a:r>
              <a:rPr lang="en-US" dirty="0"/>
              <a:t>GPS drift of 24.3m reduced to 3.42m</a:t>
            </a:r>
          </a:p>
          <a:p>
            <a:endParaRPr lang="LID4096" dirty="0"/>
          </a:p>
        </p:txBody>
      </p:sp>
      <p:sp>
        <p:nvSpPr>
          <p:cNvPr id="3" name="TextBox 2">
            <a:extLst>
              <a:ext uri="{FF2B5EF4-FFF2-40B4-BE49-F238E27FC236}">
                <a16:creationId xmlns:a16="http://schemas.microsoft.com/office/drawing/2014/main" id="{1A810F47-D521-42AC-BA76-3843771AE875}"/>
              </a:ext>
            </a:extLst>
          </p:cNvPr>
          <p:cNvSpPr txBox="1"/>
          <p:nvPr/>
        </p:nvSpPr>
        <p:spPr>
          <a:xfrm>
            <a:off x="365760" y="6263833"/>
            <a:ext cx="11460480" cy="461665"/>
          </a:xfrm>
          <a:prstGeom prst="rect">
            <a:avLst/>
          </a:prstGeom>
          <a:noFill/>
        </p:spPr>
        <p:txBody>
          <a:bodyPr wrap="square" rtlCol="0">
            <a:spAutoFit/>
          </a:bodyPr>
          <a:lstStyle/>
          <a:p>
            <a:r>
              <a:rPr lang="en-US" sz="1200" dirty="0"/>
              <a:t>HENING, Sebastian, et al. 3D LiDAR SLAM integration with GPS/INS for UAVs in urban GPS-degraded environments. In: </a:t>
            </a:r>
            <a:r>
              <a:rPr lang="en-US" sz="1200" i="1" dirty="0"/>
              <a:t>AIAA Information Systems-AIAA Infotech@ Aerospace</a:t>
            </a:r>
            <a:r>
              <a:rPr lang="en-US" sz="1200" dirty="0"/>
              <a:t>. 2017. p. 0448.</a:t>
            </a:r>
            <a:endParaRPr lang="LID4096" sz="1200" dirty="0"/>
          </a:p>
        </p:txBody>
      </p:sp>
    </p:spTree>
    <p:extLst>
      <p:ext uri="{BB962C8B-B14F-4D97-AF65-F5344CB8AC3E}">
        <p14:creationId xmlns:p14="http://schemas.microsoft.com/office/powerpoint/2010/main" val="11022871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710</Words>
  <Application>Microsoft Office PowerPoint</Application>
  <PresentationFormat>Widescreen</PresentationFormat>
  <Paragraphs>133</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Century Gothic</vt:lpstr>
      <vt:lpstr>Wingdings 3</vt:lpstr>
      <vt:lpstr>Ion</vt:lpstr>
      <vt:lpstr>Drone Localization in Ad-hoc Indoor Environment</vt:lpstr>
      <vt:lpstr>Task</vt:lpstr>
      <vt:lpstr>Current status of work</vt:lpstr>
      <vt:lpstr>Motivation</vt:lpstr>
      <vt:lpstr>Goal</vt:lpstr>
      <vt:lpstr>Data acquisition – Visual</vt:lpstr>
      <vt:lpstr>Data acquisition – Ranging sensor</vt:lpstr>
      <vt:lpstr>Simultaneous Localization And Mapping</vt:lpstr>
      <vt:lpstr>SLAM solutions –  Improve position accuracy</vt:lpstr>
      <vt:lpstr>SLAM solutions –  Improve online mapping accuracy</vt:lpstr>
      <vt:lpstr>SLAM solutions –  Improve online mapping accuracy</vt:lpstr>
      <vt:lpstr>Google Cartographer SLAM</vt:lpstr>
      <vt:lpstr>Simulation – Main parts</vt:lpstr>
      <vt:lpstr>Simulation using PX4 repository</vt:lpstr>
      <vt:lpstr>Simulation using PX4 repository – LIDAR measurements to ROS topics </vt:lpstr>
      <vt:lpstr>VL53L1X LIDAR</vt:lpstr>
      <vt:lpstr>Initial LIDAR layout for 2D SLAM</vt:lpstr>
      <vt:lpstr>Hardware design for real world data collection and offline processing</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Localization in Ad-hoc Indoor Environment</dc:title>
  <dc:creator>Rausch Marcell</dc:creator>
  <cp:lastModifiedBy>Rausch Marcell</cp:lastModifiedBy>
  <cp:revision>43</cp:revision>
  <dcterms:created xsi:type="dcterms:W3CDTF">2019-12-10T11:49:04Z</dcterms:created>
  <dcterms:modified xsi:type="dcterms:W3CDTF">2019-12-11T14:03:11Z</dcterms:modified>
</cp:coreProperties>
</file>